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87" r:id="rId4"/>
    <p:sldId id="288" r:id="rId5"/>
    <p:sldId id="289" r:id="rId6"/>
    <p:sldId id="290" r:id="rId7"/>
    <p:sldId id="294" r:id="rId8"/>
    <p:sldId id="295" r:id="rId9"/>
    <p:sldId id="300" r:id="rId10"/>
    <p:sldId id="275" r:id="rId11"/>
    <p:sldId id="279" r:id="rId12"/>
    <p:sldId id="280" r:id="rId13"/>
    <p:sldId id="284" r:id="rId14"/>
    <p:sldId id="278" r:id="rId15"/>
    <p:sldId id="283" r:id="rId16"/>
    <p:sldId id="301" r:id="rId17"/>
    <p:sldId id="298" r:id="rId18"/>
    <p:sldId id="274" r:id="rId19"/>
    <p:sldId id="291" r:id="rId20"/>
    <p:sldId id="293" r:id="rId21"/>
    <p:sldId id="296" r:id="rId22"/>
    <p:sldId id="299" r:id="rId23"/>
    <p:sldId id="297" r:id="rId24"/>
    <p:sldId id="302" r:id="rId25"/>
    <p:sldId id="268" r:id="rId26"/>
    <p:sldId id="272" r:id="rId27"/>
  </p:sldIdLst>
  <p:sldSz cx="12192000" cy="6858000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08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  <a:srgbClr val="5B9BD5"/>
    <a:srgbClr val="990000"/>
    <a:srgbClr val="C00000"/>
    <a:srgbClr val="FF9B9B"/>
    <a:srgbClr val="00A249"/>
    <a:srgbClr val="007635"/>
    <a:srgbClr val="0F0F70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25" autoAdjust="0"/>
    <p:restoredTop sz="81774" autoAdjust="0"/>
  </p:normalViewPr>
  <p:slideViewPr>
    <p:cSldViewPr snapToGrid="0" showGuides="1">
      <p:cViewPr varScale="1">
        <p:scale>
          <a:sx n="86" d="100"/>
          <a:sy n="86" d="100"/>
        </p:scale>
        <p:origin x="756" y="96"/>
      </p:cViewPr>
      <p:guideLst>
        <p:guide pos="408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.</a:t>
            </a:r>
            <a:r>
              <a:rPr lang="ko-KR" altLang="en-US"/>
              <a:t> 스마트 화재 감지기 발표를 맡은 </a:t>
            </a:r>
            <a:r>
              <a:rPr lang="en-US" altLang="ko-KR"/>
              <a:t>1</a:t>
            </a:r>
            <a:r>
              <a:rPr lang="ko-KR" altLang="en-US"/>
              <a:t>조 문규빈이라고 합니다</a:t>
            </a:r>
            <a:r>
              <a:rPr lang="en-US" altLang="ko-KR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서버는 평면도 이미지를 대상으로 </a:t>
            </a:r>
            <a:r>
              <a:rPr lang="en-US" altLang="ko-KR"/>
              <a:t>OCR</a:t>
            </a:r>
            <a:r>
              <a:rPr lang="ko-KR" altLang="en-US"/>
              <a:t>을 진행하여 방의 이름과 좌표를 추출하게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683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이때 다양한 평면도 이미지에서 높은 정확도로 </a:t>
            </a:r>
            <a:r>
              <a:rPr lang="en-US" altLang="ko-KR"/>
              <a:t>OCR</a:t>
            </a:r>
            <a:r>
              <a:rPr lang="ko-KR" altLang="en-US"/>
              <a:t>을 수행하기 위해 다음 건축 도면 데이터를 사용하여 머신 러닝 트레이닝을 진행하였습니다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91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여러 모델들 중 두 개의 라이브러리</a:t>
            </a:r>
            <a:r>
              <a:rPr lang="en-US" altLang="ko-KR"/>
              <a:t>, EasyOCR</a:t>
            </a:r>
            <a:r>
              <a:rPr lang="ko-KR" altLang="en-US"/>
              <a:t>과 </a:t>
            </a:r>
            <a:r>
              <a:rPr lang="en-US" altLang="ko-KR"/>
              <a:t>PaddleOCR</a:t>
            </a:r>
            <a:r>
              <a:rPr lang="ko-KR" altLang="en-US"/>
              <a:t>을 최종적으로 선택하여 학습시키고 비교하였습니다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48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테스트 결과 이미지 크기나 형태에 따라 크게 달라지지만 </a:t>
            </a:r>
            <a:r>
              <a:rPr lang="en-US" altLang="ko-KR"/>
              <a:t>EasyOCR</a:t>
            </a:r>
            <a:r>
              <a:rPr lang="ko-KR" altLang="en-US"/>
              <a:t>이 높은 성능을 보여주어 해당 모델을 선택하였습니다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68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OCR </a:t>
            </a:r>
            <a:r>
              <a:rPr lang="ko-KR" altLang="en-US"/>
              <a:t>정확도를 높이기 위해 그레이스케일 변환</a:t>
            </a:r>
            <a:r>
              <a:rPr lang="en-US" altLang="ko-KR"/>
              <a:t>, </a:t>
            </a:r>
            <a:r>
              <a:rPr lang="ko-KR" altLang="en-US"/>
              <a:t>명암 및 대비 조절 등 다양한 전처리를 다음과 같이 진행하였습니다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66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또한 </a:t>
            </a:r>
            <a:r>
              <a:rPr lang="en-US" altLang="ko-KR"/>
              <a:t>OCR </a:t>
            </a:r>
            <a:r>
              <a:rPr lang="ko-KR" altLang="en-US"/>
              <a:t>진행 후</a:t>
            </a:r>
            <a:r>
              <a:rPr lang="en-US" altLang="ko-KR"/>
              <a:t>, </a:t>
            </a:r>
            <a:r>
              <a:rPr lang="ko-KR" altLang="en-US"/>
              <a:t>신뢰도가 떨어지는 데이터를 제외하고</a:t>
            </a:r>
            <a:r>
              <a:rPr lang="en-US" altLang="ko-KR"/>
              <a:t>, </a:t>
            </a:r>
            <a:r>
              <a:rPr lang="ko-KR" altLang="en-US"/>
              <a:t>평면도에서 주로 사용되는 단어 리스트에 포함된 단어만 선택하여 사용하도록 하였습니다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86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평면도 등록이 완료된 후</a:t>
            </a:r>
            <a:r>
              <a:rPr lang="en-US" altLang="ko-KR"/>
              <a:t>, </a:t>
            </a:r>
            <a:r>
              <a:rPr lang="ko-KR" altLang="en-US"/>
              <a:t>관리자는 해당 공간의 출입구 여부</a:t>
            </a:r>
            <a:r>
              <a:rPr lang="en-US" altLang="ko-KR"/>
              <a:t>, </a:t>
            </a:r>
            <a:r>
              <a:rPr lang="ko-KR" altLang="en-US"/>
              <a:t>소화기 배치 여부를 지정하여 서버에 저장하게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35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48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화재감지기를 주제로 한 논문에 따르면</a:t>
            </a:r>
            <a:r>
              <a:rPr lang="en-US" altLang="ko-KR" dirty="0"/>
              <a:t>, </a:t>
            </a:r>
            <a:r>
              <a:rPr lang="ko-KR" altLang="en-US" dirty="0"/>
              <a:t>일반적인 화재 감지기는 다음과 같은 알고리즘과 </a:t>
            </a:r>
            <a:r>
              <a:rPr lang="ko-KR" altLang="en-US" dirty="0" err="1"/>
              <a:t>임계값을</a:t>
            </a:r>
            <a:r>
              <a:rPr lang="ko-KR" altLang="en-US" dirty="0"/>
              <a:t>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저희 조 역시 해당 수치를 기준으로 수정하여 사용하기로 결정하였습니다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7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다음 논문에 따르면 습도 역시 화재와 밀접한 관련이 </a:t>
            </a:r>
            <a:r>
              <a:rPr lang="ko-KR" altLang="en-US" dirty="0" err="1"/>
              <a:t>있습니디</a:t>
            </a:r>
            <a:r>
              <a:rPr lang="en-US" altLang="ko-KR" dirty="0"/>
              <a:t>.</a:t>
            </a:r>
            <a:r>
              <a:rPr lang="ko-KR" altLang="en-US" dirty="0"/>
              <a:t> 습도가 낮을수록 화재 발생 확률이 올라가는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1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목차 간단하게 보고 가겠습니다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왜 이걸 만들었는지 동기</a:t>
            </a:r>
            <a:r>
              <a:rPr lang="en-US" altLang="ko-KR"/>
              <a:t>, </a:t>
            </a:r>
            <a:r>
              <a:rPr lang="ko-KR" altLang="en-US"/>
              <a:t>그리고 시스템 개요를 먼저 설명드리고</a:t>
            </a:r>
            <a:br>
              <a:rPr lang="en-US" altLang="ko-KR"/>
            </a:br>
            <a:r>
              <a:rPr lang="ko-KR" altLang="en-US"/>
              <a:t>주요 서비스에 대해 말씀드리겠습니다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624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02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451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51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5</a:t>
            </a:r>
            <a:r>
              <a:rPr lang="ko-KR" altLang="en-US"/>
              <a:t>년 전에 인천에서 큰 화재가 발생하였는데</a:t>
            </a:r>
            <a:r>
              <a:rPr lang="en-US" altLang="ko-KR"/>
              <a:t>, </a:t>
            </a:r>
            <a:r>
              <a:rPr lang="ko-KR" altLang="en-US"/>
              <a:t>이는 오동작인줄 알고 화재 경보기를 꺼 피해가 커졌습니다</a:t>
            </a:r>
            <a:r>
              <a:rPr lang="en-US" altLang="ko-KR"/>
              <a:t>.</a:t>
            </a:r>
          </a:p>
          <a:p>
            <a:r>
              <a:rPr lang="en-US" altLang="ko-KR"/>
              <a:t>(</a:t>
            </a:r>
            <a:r>
              <a:rPr lang="ko-KR" altLang="en-US"/>
              <a:t>클릭</a:t>
            </a:r>
            <a:r>
              <a:rPr lang="en-US" altLang="ko-KR"/>
              <a:t>) </a:t>
            </a:r>
            <a:r>
              <a:rPr lang="ko-KR" altLang="en-US"/>
              <a:t>즉 안전불감증과 오동작으로 인해 참사가 벌어졌다 할 수 있죠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8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이런 문제를 해결하기 위해 기존에는 센서를 바꾼다든가</a:t>
            </a:r>
            <a:r>
              <a:rPr lang="en-US" altLang="ko-KR"/>
              <a:t>, </a:t>
            </a:r>
            <a:r>
              <a:rPr lang="ko-KR" altLang="en-US"/>
              <a:t>오동작을 줄이는 알고리즘을 개발하는 쪽으로 접근했지만</a:t>
            </a:r>
            <a:r>
              <a:rPr lang="en-US" altLang="ko-KR"/>
              <a:t>, </a:t>
            </a:r>
            <a:r>
              <a:rPr lang="ko-KR" altLang="en-US"/>
              <a:t>안전불감증을 해소시켜주는 방향의 접근은 적었습니다</a:t>
            </a:r>
            <a:r>
              <a:rPr lang="en-US" altLang="ko-KR"/>
              <a:t>. </a:t>
            </a:r>
            <a:r>
              <a:rPr lang="ko-KR" altLang="en-US"/>
              <a:t>기본적으로 </a:t>
            </a:r>
            <a:r>
              <a:rPr lang="en-US" altLang="ko-KR"/>
              <a:t>3</a:t>
            </a:r>
            <a:r>
              <a:rPr lang="ko-KR" altLang="en-US"/>
              <a:t>가지 문제점이 있었는데요</a:t>
            </a:r>
            <a:r>
              <a:rPr lang="en-US" altLang="ko-KR"/>
              <a:t>. </a:t>
            </a:r>
            <a:r>
              <a:rPr lang="ko-KR" altLang="en-US"/>
              <a:t>일반인이 접근할 수 없는 화재 정보라던가</a:t>
            </a:r>
            <a:r>
              <a:rPr lang="en-US" altLang="ko-KR"/>
              <a:t>, </a:t>
            </a:r>
            <a:r>
              <a:rPr lang="ko-KR" altLang="en-US"/>
              <a:t>경보만 울려서 화재 발생 위치를 모르다던가</a:t>
            </a:r>
            <a:r>
              <a:rPr lang="en-US" altLang="ko-KR"/>
              <a:t>, </a:t>
            </a:r>
            <a:r>
              <a:rPr lang="ko-KR" altLang="en-US"/>
              <a:t>비상구가 어딨고 소화기가 어딨는지 일반적으로 잘 알아두지 않죠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따라서 저희가 제안하는 스마트 화재 감지기는 사용자도 화재 정보를 쉽게 접근 가능하게 하고</a:t>
            </a:r>
            <a:br>
              <a:rPr lang="en-US" altLang="ko-KR"/>
            </a:br>
            <a:r>
              <a:rPr lang="ko-KR" altLang="en-US"/>
              <a:t>화재 발생 위치를 알려주며</a:t>
            </a:r>
            <a:r>
              <a:rPr lang="en-US" altLang="ko-KR"/>
              <a:t>, </a:t>
            </a:r>
            <a:r>
              <a:rPr lang="ko-KR" altLang="en-US"/>
              <a:t>비상구 및 소화기 위치를 나타내는 평면도를 제공하고자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2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서비스 구성입니다</a:t>
            </a:r>
            <a:r>
              <a:rPr lang="en-US" altLang="ko-KR"/>
              <a:t>. </a:t>
            </a:r>
            <a:r>
              <a:rPr lang="ko-KR" altLang="en-US"/>
              <a:t>크게 애플리케이션</a:t>
            </a:r>
            <a:r>
              <a:rPr lang="en-US" altLang="ko-KR"/>
              <a:t>, </a:t>
            </a:r>
            <a:r>
              <a:rPr lang="ko-KR" altLang="en-US"/>
              <a:t>데이터베이스 서버</a:t>
            </a:r>
            <a:r>
              <a:rPr lang="en-US" altLang="ko-KR"/>
              <a:t>, </a:t>
            </a:r>
            <a:r>
              <a:rPr lang="ko-KR" altLang="en-US"/>
              <a:t>수신기 역할을 수행하는 모듈 관리 서버</a:t>
            </a:r>
            <a:r>
              <a:rPr lang="en-US" altLang="ko-KR"/>
              <a:t>, </a:t>
            </a:r>
            <a:r>
              <a:rPr lang="ko-KR" altLang="en-US"/>
              <a:t>그리고 센서들이 부착된 센서 모둘들로 구성되어 있습니다</a:t>
            </a:r>
            <a:r>
              <a:rPr lang="en-US" altLang="ko-KR"/>
              <a:t>.</a:t>
            </a:r>
            <a:r>
              <a:rPr lang="ko-KR" altLang="en-US"/>
              <a:t> 모듈 관리 서버에서 라즈베리의 </a:t>
            </a:r>
            <a:r>
              <a:rPr lang="en-US" altLang="ko-KR"/>
              <a:t>AP</a:t>
            </a:r>
            <a:r>
              <a:rPr lang="ko-KR" altLang="en-US"/>
              <a:t>모드를 통해 내부 네트워크를 구축하여 센서 모듈간의 연결 관계를 구성하였고</a:t>
            </a:r>
            <a:r>
              <a:rPr lang="en-US" altLang="ko-KR"/>
              <a:t>, </a:t>
            </a:r>
            <a:r>
              <a:rPr lang="ko-KR" altLang="en-US"/>
              <a:t>수집한 데이터를 데이터베이스 서버에 저장하여 관리합니다</a:t>
            </a:r>
            <a:r>
              <a:rPr lang="en-US" altLang="ko-KR"/>
              <a:t>. </a:t>
            </a:r>
            <a:r>
              <a:rPr lang="ko-KR" altLang="en-US"/>
              <a:t>최종적으로 사용자는 애플리케이션을 통해 데이터를 확인할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525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주요 서비스입니다</a:t>
            </a:r>
            <a:r>
              <a:rPr lang="en-US" altLang="ko-KR"/>
              <a:t>.</a:t>
            </a:r>
          </a:p>
          <a:p>
            <a:r>
              <a:rPr lang="ko-KR" altLang="en-US"/>
              <a:t>이니셜리제이션</a:t>
            </a:r>
            <a:r>
              <a:rPr lang="en-US" altLang="ko-KR"/>
              <a:t>, </a:t>
            </a:r>
            <a:r>
              <a:rPr lang="ko-KR" altLang="en-US"/>
              <a:t>디텍션</a:t>
            </a:r>
            <a:r>
              <a:rPr lang="en-US" altLang="ko-KR"/>
              <a:t>, </a:t>
            </a:r>
            <a:r>
              <a:rPr lang="ko-KR" altLang="en-US"/>
              <a:t>모니터링 </a:t>
            </a:r>
            <a:r>
              <a:rPr lang="en-US" altLang="ko-KR"/>
              <a:t>3</a:t>
            </a:r>
            <a:r>
              <a:rPr lang="ko-KR" altLang="en-US"/>
              <a:t>가지로 볼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849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감지기 설치 및 등록을 위해 제작한 각 센서 모듈을 구획에 설치합니다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076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설치가 완료되면 관리자는 평면도를 서버에 업로드합니다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5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098532" y="6544464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</a:t>
            </a:r>
            <a:r>
              <a:rPr lang="en-US" altLang="ko-KR" sz="1300" dirty="0" err="1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Gachon</a:t>
            </a:r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>
                <a:solidFill>
                  <a:schemeClr val="bg1"/>
                </a:solidFill>
                <a:latin typeface="+mn-lt"/>
              </a:rPr>
              <a:t>1</a:t>
            </a:r>
            <a:r>
              <a:rPr lang="ko-KR" altLang="en-US" sz="1300">
                <a:solidFill>
                  <a:schemeClr val="bg1"/>
                </a:solidFill>
                <a:latin typeface="+mn-lt"/>
              </a:rPr>
              <a:t>조</a:t>
            </a:r>
            <a:r>
              <a:rPr lang="en-US" altLang="ko-KR" sz="1300">
                <a:solidFill>
                  <a:schemeClr val="bg1"/>
                </a:solidFill>
                <a:latin typeface="+mn-lt"/>
              </a:rPr>
              <a:t>(Dove</a:t>
            </a:r>
            <a:r>
              <a:rPr lang="ko-KR" altLang="en-US" sz="130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ko-KR" sz="1300">
                <a:solidFill>
                  <a:schemeClr val="bg1"/>
                </a:solidFill>
                <a:latin typeface="+mn-lt"/>
              </a:rPr>
              <a:t>V)</a:t>
            </a:r>
            <a:endParaRPr lang="ko-KR" altLang="en-US" sz="13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rcosbox.org/2020/12/rocky-linux-release-q2-2021.htm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ubc.ca/communicatingscience2018w111/2018/11/12/smoke-alarms-could-be-made-much-more-effective-by-using-a-mothers-voice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10" Type="http://schemas.openxmlformats.org/officeDocument/2006/relationships/image" Target="../media/image13.svg"/><Relationship Id="rId4" Type="http://schemas.openxmlformats.org/officeDocument/2006/relationships/image" Target="../media/image37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hyperlink" Target="https://www.marcosbox.org/2020/12/rocky-linux-release-q2-2021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hyperlink" Target="https://www.marcosbox.org/2020/12/rocky-linux-release-q2-2021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blogs.ubc.ca/communicatingscience2018w111/2018/11/12/smoke-alarms-could-be-made-much-more-effective-by-using-a-mothers-voic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hyperlink" Target="https://www.marcosbox.org/2020/12/rocky-linux-release-q2-2021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32218" y="690929"/>
            <a:ext cx="9342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P-</a:t>
            </a:r>
            <a:r>
              <a:rPr lang="ko-KR" altLang="en-US" sz="2400" dirty="0">
                <a:solidFill>
                  <a:schemeClr val="tx2"/>
                </a:solidFill>
                <a:latin typeface="+mn-ea"/>
              </a:rPr>
              <a:t>실무 </a:t>
            </a:r>
            <a:r>
              <a:rPr lang="ko-KR" altLang="en-US" sz="2400">
                <a:solidFill>
                  <a:schemeClr val="tx2"/>
                </a:solidFill>
                <a:latin typeface="+mn-ea"/>
              </a:rPr>
              <a:t>프로젝트 최종 발표</a:t>
            </a:r>
            <a:endParaRPr lang="ko-KR" altLang="en-US" sz="2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1522" y="3307121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ko-KR" altLang="en-US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조 </a:t>
            </a:r>
            <a:r>
              <a:rPr lang="en-US" altLang="ko-KR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ko-KR" altLang="en-US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문규빈</a:t>
            </a:r>
            <a:r>
              <a:rPr lang="en-US" altLang="ko-KR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 </a:t>
            </a:r>
            <a:r>
              <a:rPr lang="ko-KR" altLang="en-US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구연우</a:t>
            </a:r>
            <a:r>
              <a:rPr lang="en-US" altLang="ko-KR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ko-KR" altLang="en-US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김윤수</a:t>
            </a:r>
            <a:r>
              <a:rPr lang="en-US" altLang="ko-KR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ko-KR" altLang="en-US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최지태</a:t>
            </a:r>
            <a:r>
              <a:rPr lang="en-US" altLang="ko-KR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endParaRPr lang="en-US" altLang="ko-KR" sz="2200" b="1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8948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GACHON UNIVERSITY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B547703-F362-9890-71D6-73E8E8C0F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11" y="5676835"/>
            <a:ext cx="2597728" cy="95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46A83D-995B-6A06-FC46-A413510FEC71}"/>
              </a:ext>
            </a:extLst>
          </p:cNvPr>
          <p:cNvSpPr txBox="1"/>
          <p:nvPr/>
        </p:nvSpPr>
        <p:spPr>
          <a:xfrm>
            <a:off x="1432218" y="2511314"/>
            <a:ext cx="93428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accent5"/>
                </a:solidFill>
                <a:latin typeface="+mn-ea"/>
              </a:rPr>
              <a:t>스마트 화재 감지기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526B9-A971-B99E-F901-3A5C36D776AD}"/>
              </a:ext>
            </a:extLst>
          </p:cNvPr>
          <p:cNvSpPr txBox="1"/>
          <p:nvPr/>
        </p:nvSpPr>
        <p:spPr>
          <a:xfrm>
            <a:off x="3028948" y="4868183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2023/12/20</a:t>
            </a:r>
            <a:endParaRPr lang="en-US" altLang="ko-KR" sz="24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그림 9" descr="텍스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E7255A38-7955-AAF2-C5AC-B04267F978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68294"/>
            <a:ext cx="1589706" cy="15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C453C-7500-6F41-DE43-F83EB83C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감지기 설치 및 등록  </a:t>
            </a:r>
            <a:r>
              <a:rPr lang="en-US" altLang="ko-KR"/>
              <a:t>Initalization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C5BB5E-A6A1-C062-D3FC-76737A54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accent5"/>
                </a:solidFill>
              </a:rPr>
              <a:t>OCR (Optical Character Recognition)</a:t>
            </a:r>
            <a:r>
              <a:rPr lang="ko-KR" altLang="en-US"/>
              <a:t>을 통해 평면도에 나타난 공간 정보를 파악한다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평면도에 제공되는 방의 이름을 자동으로 인식한다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평면도 상에 특정 공간의 좌표를 추출한다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2A7D00-5AB7-5FE9-7A41-2D463A81A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685A04-79D6-0333-D28B-3E9E4B3BB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97" y="2503852"/>
            <a:ext cx="10619005" cy="3470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13F3D-0422-E708-A173-C28B02D5AB80}"/>
              </a:ext>
            </a:extLst>
          </p:cNvPr>
          <p:cNvSpPr txBox="1"/>
          <p:nvPr/>
        </p:nvSpPr>
        <p:spPr>
          <a:xfrm>
            <a:off x="4420492" y="6037053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평면도 이미지에 적용한 예시</a:t>
            </a:r>
          </a:p>
        </p:txBody>
      </p:sp>
    </p:spTree>
    <p:extLst>
      <p:ext uri="{BB962C8B-B14F-4D97-AF65-F5344CB8AC3E}">
        <p14:creationId xmlns:p14="http://schemas.microsoft.com/office/powerpoint/2010/main" val="417135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BC57C-B139-4857-1F9D-B773D00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감지기 설치 및 등록  </a:t>
            </a:r>
            <a:r>
              <a:rPr lang="en-US" altLang="ko-KR"/>
              <a:t>Initalization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94814-16D3-916A-D5EC-A00E8DA3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="1"/>
              <a:t>학습 및 검증 데이터</a:t>
            </a:r>
            <a:r>
              <a:rPr lang="en-US" altLang="ko-KR" b="1"/>
              <a:t> =&gt; ‘AI Hub </a:t>
            </a:r>
            <a:r>
              <a:rPr lang="ko-KR" altLang="en-US" b="1"/>
              <a:t>건축 도면 데이터</a:t>
            </a:r>
            <a:r>
              <a:rPr lang="en-US" altLang="ko-KR" b="1"/>
              <a:t>’</a:t>
            </a:r>
          </a:p>
          <a:p>
            <a:endParaRPr lang="en-US" altLang="ko-KR" b="1"/>
          </a:p>
          <a:p>
            <a:endParaRPr lang="en-US" altLang="ko-KR" b="1"/>
          </a:p>
          <a:p>
            <a:endParaRPr lang="en-US" altLang="ko-KR" b="1"/>
          </a:p>
          <a:p>
            <a:pPr marL="347400" lvl="1" indent="0">
              <a:buNone/>
            </a:pPr>
            <a:endParaRPr lang="en-US" altLang="ko-KR" b="1"/>
          </a:p>
          <a:p>
            <a:pPr marL="347400" lvl="1" indent="0">
              <a:buNone/>
            </a:pPr>
            <a:endParaRPr lang="en-US" altLang="ko-KR"/>
          </a:p>
          <a:p>
            <a:pPr lvl="1"/>
            <a:r>
              <a:rPr lang="ko-KR" altLang="en-US"/>
              <a:t>주택유형</a:t>
            </a:r>
            <a:r>
              <a:rPr lang="en-US" altLang="ko-KR"/>
              <a:t>(</a:t>
            </a:r>
            <a:r>
              <a:rPr lang="ko-KR" altLang="en-US"/>
              <a:t>아파트</a:t>
            </a:r>
            <a:r>
              <a:rPr lang="en-US" altLang="ko-KR"/>
              <a:t>, </a:t>
            </a:r>
            <a:r>
              <a:rPr lang="ko-KR" altLang="en-US"/>
              <a:t>연립다세대</a:t>
            </a:r>
            <a:r>
              <a:rPr lang="en-US" altLang="ko-KR"/>
              <a:t>, </a:t>
            </a:r>
            <a:r>
              <a:rPr lang="ko-KR" altLang="en-US"/>
              <a:t>단독주택</a:t>
            </a:r>
            <a:r>
              <a:rPr lang="en-US" altLang="ko-KR"/>
              <a:t>)</a:t>
            </a:r>
            <a:r>
              <a:rPr lang="ko-KR" altLang="en-US"/>
              <a:t>별 </a:t>
            </a:r>
            <a:r>
              <a:rPr lang="ko-KR" altLang="en-US" b="1">
                <a:solidFill>
                  <a:schemeClr val="accent5"/>
                </a:solidFill>
              </a:rPr>
              <a:t>평면도</a:t>
            </a:r>
            <a:r>
              <a:rPr lang="en-US" altLang="ko-KR"/>
              <a:t>, </a:t>
            </a:r>
            <a:r>
              <a:rPr lang="ko-KR" altLang="en-US"/>
              <a:t>단면도</a:t>
            </a:r>
            <a:r>
              <a:rPr lang="en-US" altLang="ko-KR"/>
              <a:t>, </a:t>
            </a:r>
            <a:r>
              <a:rPr lang="ko-KR" altLang="en-US"/>
              <a:t>입면도</a:t>
            </a:r>
            <a:r>
              <a:rPr lang="en-US" altLang="ko-KR"/>
              <a:t>, </a:t>
            </a:r>
            <a:r>
              <a:rPr lang="ko-KR" altLang="en-US"/>
              <a:t>구조도의 </a:t>
            </a:r>
            <a:r>
              <a:rPr lang="en-US" altLang="ko-KR"/>
              <a:t>48,033</a:t>
            </a:r>
            <a:r>
              <a:rPr lang="ko-KR" altLang="en-US"/>
              <a:t>장의 건축도면 내 객체 </a:t>
            </a:r>
            <a:r>
              <a:rPr lang="en-US" altLang="ko-KR"/>
              <a:t>2,653,998</a:t>
            </a:r>
            <a:r>
              <a:rPr lang="ko-KR" altLang="en-US"/>
              <a:t>건과 </a:t>
            </a:r>
            <a:r>
              <a:rPr lang="ko-KR" altLang="en-US" b="1">
                <a:solidFill>
                  <a:schemeClr val="accent5"/>
                </a:solidFill>
              </a:rPr>
              <a:t>건축도면 내 텍스트 </a:t>
            </a:r>
            <a:r>
              <a:rPr lang="en-US" altLang="ko-KR" b="1">
                <a:solidFill>
                  <a:schemeClr val="accent5"/>
                </a:solidFill>
              </a:rPr>
              <a:t>304,462</a:t>
            </a:r>
            <a:r>
              <a:rPr lang="ko-KR" altLang="en-US" b="1">
                <a:solidFill>
                  <a:schemeClr val="accent5"/>
                </a:solidFill>
              </a:rPr>
              <a:t>건</a:t>
            </a:r>
            <a:r>
              <a:rPr lang="ko-KR" altLang="en-US"/>
              <a:t>에 대해 시멘틱 세그멘테이션</a:t>
            </a:r>
            <a:r>
              <a:rPr lang="en-US" altLang="ko-KR"/>
              <a:t>/</a:t>
            </a:r>
            <a:r>
              <a:rPr lang="ko-KR" altLang="en-US" b="1">
                <a:solidFill>
                  <a:schemeClr val="accent5"/>
                </a:solidFill>
              </a:rPr>
              <a:t>바운딩 박스</a:t>
            </a:r>
            <a:r>
              <a:rPr lang="ko-KR" altLang="en-US"/>
              <a:t>를 통한 인공지능 학습용 데이터</a:t>
            </a:r>
            <a:endParaRPr lang="en-US" altLang="ko-KR"/>
          </a:p>
          <a:p>
            <a:pPr lvl="1"/>
            <a:r>
              <a:rPr lang="en-US" altLang="ko-KR"/>
              <a:t>2023</a:t>
            </a:r>
            <a:r>
              <a:rPr lang="ko-KR" altLang="en-US"/>
              <a:t>년 </a:t>
            </a:r>
            <a:r>
              <a:rPr lang="en-US" altLang="ko-KR"/>
              <a:t>7</a:t>
            </a:r>
            <a:r>
              <a:rPr lang="ko-KR" altLang="en-US"/>
              <a:t>월 </a:t>
            </a:r>
            <a:r>
              <a:rPr lang="en-US" altLang="ko-KR"/>
              <a:t>26</a:t>
            </a:r>
            <a:r>
              <a:rPr lang="ko-KR" altLang="en-US"/>
              <a:t>일에 개방된 데이터다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E39F19-7B16-788D-12D0-3FEA29F2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055373-73F4-EE3B-4128-C42963313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22" y="1525841"/>
            <a:ext cx="10550896" cy="25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0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0CC07-32EA-A16E-FED2-B6E2471A8816}"/>
              </a:ext>
            </a:extLst>
          </p:cNvPr>
          <p:cNvSpPr/>
          <p:nvPr/>
        </p:nvSpPr>
        <p:spPr>
          <a:xfrm>
            <a:off x="485111" y="1860550"/>
            <a:ext cx="5177146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D8C061-32C6-839E-1AC7-EDFF64E1B278}"/>
              </a:ext>
            </a:extLst>
          </p:cNvPr>
          <p:cNvSpPr/>
          <p:nvPr/>
        </p:nvSpPr>
        <p:spPr>
          <a:xfrm>
            <a:off x="6529744" y="1765300"/>
            <a:ext cx="5177146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4BC57C-B139-4857-1F9D-B773D00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감지기 설치 및 등록  </a:t>
            </a:r>
            <a:r>
              <a:rPr lang="en-US" altLang="ko-KR"/>
              <a:t>Initalization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94814-16D3-916A-D5EC-A00E8DA3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/>
              <a:t>OCR </a:t>
            </a:r>
            <a:r>
              <a:rPr lang="ko-KR" altLang="en-US" b="1"/>
              <a:t>라이브러리 비교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E39F19-7B16-788D-12D0-3FEA29F2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CE754-67B5-21BC-AECA-30386E6FB7F9}"/>
              </a:ext>
            </a:extLst>
          </p:cNvPr>
          <p:cNvSpPr txBox="1"/>
          <p:nvPr/>
        </p:nvSpPr>
        <p:spPr>
          <a:xfrm>
            <a:off x="2234352" y="1941054"/>
            <a:ext cx="167866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EasyOCR</a:t>
            </a:r>
          </a:p>
          <a:p>
            <a:pPr algn="ctr"/>
            <a:r>
              <a:rPr lang="en-US" altLang="ko-KR" sz="2400"/>
              <a:t>DBNet</a:t>
            </a:r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E780D-07A5-C588-C440-2095167E07AA}"/>
              </a:ext>
            </a:extLst>
          </p:cNvPr>
          <p:cNvSpPr txBox="1"/>
          <p:nvPr/>
        </p:nvSpPr>
        <p:spPr>
          <a:xfrm>
            <a:off x="8099449" y="1941054"/>
            <a:ext cx="203773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PaddleOCR</a:t>
            </a:r>
          </a:p>
          <a:p>
            <a:pPr algn="ctr"/>
            <a:r>
              <a:rPr lang="en-US" altLang="ko-KR" sz="2400"/>
              <a:t>PP-OCRv2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56552-9FC3-CA4B-171A-C649F444FFFB}"/>
              </a:ext>
            </a:extLst>
          </p:cNvPr>
          <p:cNvSpPr txBox="1"/>
          <p:nvPr/>
        </p:nvSpPr>
        <p:spPr>
          <a:xfrm>
            <a:off x="1600364" y="2926266"/>
            <a:ext cx="2946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/>
              <a:t>Python Library</a:t>
            </a:r>
          </a:p>
          <a:p>
            <a:pPr algn="ctr"/>
            <a:r>
              <a:rPr lang="en-US" altLang="ko-KR" sz="2000" i="1"/>
              <a:t>Korean Support</a:t>
            </a:r>
          </a:p>
          <a:p>
            <a:pPr algn="ctr"/>
            <a:r>
              <a:rPr lang="en-US" altLang="ko-KR" sz="2000" i="1"/>
              <a:t>Pretrained Model</a:t>
            </a:r>
          </a:p>
          <a:p>
            <a:pPr algn="ctr"/>
            <a:r>
              <a:rPr lang="en-US" altLang="ko-KR" sz="2000" i="1"/>
              <a:t>Character Region Support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FC90A9-EBCC-0F70-64AF-8BED9DF86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03" b="-11468"/>
          <a:stretch/>
        </p:blipFill>
        <p:spPr>
          <a:xfrm>
            <a:off x="6897576" y="4455460"/>
            <a:ext cx="4441482" cy="4566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D4D644-E473-ADCC-7678-F3E8CCDC2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035"/>
          <a:stretch/>
        </p:blipFill>
        <p:spPr>
          <a:xfrm>
            <a:off x="931290" y="4412265"/>
            <a:ext cx="4284789" cy="543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E17EF9-317C-2F50-070A-28CE34B75A09}"/>
              </a:ext>
            </a:extLst>
          </p:cNvPr>
          <p:cNvSpPr txBox="1"/>
          <p:nvPr/>
        </p:nvSpPr>
        <p:spPr>
          <a:xfrm>
            <a:off x="1152809" y="5208106"/>
            <a:ext cx="384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Liao, Minghui, et al. "Real-time scene text detection with differentiable binarization and adaptive scale fusion." </a:t>
            </a:r>
            <a:r>
              <a:rPr lang="en-US" altLang="ko-KR" sz="12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en-US" altLang="ko-KR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45.1 (2022): 919-931.</a:t>
            </a:r>
            <a:endParaRPr lang="ko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3C098F-3D36-D46A-8D84-1223ECF88F10}"/>
              </a:ext>
            </a:extLst>
          </p:cNvPr>
          <p:cNvSpPr txBox="1"/>
          <p:nvPr/>
        </p:nvSpPr>
        <p:spPr>
          <a:xfrm>
            <a:off x="7197442" y="5279854"/>
            <a:ext cx="384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Du, Yuning, et al. "Pp-ocrv2: Bag of tricks for ultra lightweight ocr system." </a:t>
            </a:r>
            <a:r>
              <a:rPr lang="en-US" altLang="ko-KR" sz="12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 preprint arXiv:2109.03144</a:t>
            </a:r>
            <a:r>
              <a:rPr lang="en-US" altLang="ko-KR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ko-KR" altLang="en-US" sz="1200"/>
          </a:p>
        </p:txBody>
      </p:sp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5BD261F9-C64D-80D6-BECA-9DE0D705E6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946" y="2992559"/>
            <a:ext cx="288655" cy="288655"/>
          </a:xfrm>
          <a:prstGeom prst="rect">
            <a:avLst/>
          </a:prstGeom>
        </p:spPr>
      </p:pic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72C89A68-1ED2-28E9-4370-BDCA8B80C7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946" y="3295324"/>
            <a:ext cx="288655" cy="288655"/>
          </a:xfrm>
          <a:prstGeom prst="rect">
            <a:avLst/>
          </a:prstGeom>
        </p:spPr>
      </p:pic>
      <p:pic>
        <p:nvPicPr>
          <p:cNvPr id="25" name="그래픽 24" descr="배지 체크 표시1 단색으로 채워진">
            <a:extLst>
              <a:ext uri="{FF2B5EF4-FFF2-40B4-BE49-F238E27FC236}">
                <a16:creationId xmlns:a16="http://schemas.microsoft.com/office/drawing/2014/main" id="{18BBC6B5-D46B-C268-2824-BA3BC5D2B1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946" y="3598089"/>
            <a:ext cx="288655" cy="288655"/>
          </a:xfrm>
          <a:prstGeom prst="rect">
            <a:avLst/>
          </a:prstGeom>
        </p:spPr>
      </p:pic>
      <p:pic>
        <p:nvPicPr>
          <p:cNvPr id="26" name="그래픽 25" descr="배지 체크 표시1 단색으로 채워진">
            <a:extLst>
              <a:ext uri="{FF2B5EF4-FFF2-40B4-BE49-F238E27FC236}">
                <a16:creationId xmlns:a16="http://schemas.microsoft.com/office/drawing/2014/main" id="{F8E10C22-5986-C505-2711-A6BB2DD74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946" y="3900854"/>
            <a:ext cx="288655" cy="28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9A11F08-D88B-16FC-5D46-AED59BCCA5AE}"/>
              </a:ext>
            </a:extLst>
          </p:cNvPr>
          <p:cNvSpPr txBox="1"/>
          <p:nvPr/>
        </p:nvSpPr>
        <p:spPr>
          <a:xfrm>
            <a:off x="7644997" y="2926266"/>
            <a:ext cx="2946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/>
              <a:t>Python Library</a:t>
            </a:r>
          </a:p>
          <a:p>
            <a:pPr algn="ctr"/>
            <a:r>
              <a:rPr lang="en-US" altLang="ko-KR" sz="2000" i="1"/>
              <a:t>Korean Support</a:t>
            </a:r>
          </a:p>
          <a:p>
            <a:pPr algn="ctr"/>
            <a:r>
              <a:rPr lang="en-US" altLang="ko-KR" sz="2000" i="1"/>
              <a:t>Pretrained Model</a:t>
            </a:r>
          </a:p>
          <a:p>
            <a:pPr algn="ctr"/>
            <a:r>
              <a:rPr lang="en-US" altLang="ko-KR" sz="2000" i="1"/>
              <a:t>Character Region Support</a:t>
            </a:r>
          </a:p>
        </p:txBody>
      </p:sp>
      <p:pic>
        <p:nvPicPr>
          <p:cNvPr id="36" name="그래픽 35" descr="배지 체크 표시1 단색으로 채워진">
            <a:extLst>
              <a:ext uri="{FF2B5EF4-FFF2-40B4-BE49-F238E27FC236}">
                <a16:creationId xmlns:a16="http://schemas.microsoft.com/office/drawing/2014/main" id="{E0F325B2-8DB9-222D-4ED1-8F0586807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1413" y="2992559"/>
            <a:ext cx="288655" cy="288655"/>
          </a:xfrm>
          <a:prstGeom prst="rect">
            <a:avLst/>
          </a:prstGeom>
        </p:spPr>
      </p:pic>
      <p:pic>
        <p:nvPicPr>
          <p:cNvPr id="37" name="그래픽 36" descr="배지 체크 표시1 단색으로 채워진">
            <a:extLst>
              <a:ext uri="{FF2B5EF4-FFF2-40B4-BE49-F238E27FC236}">
                <a16:creationId xmlns:a16="http://schemas.microsoft.com/office/drawing/2014/main" id="{DCD254BE-D31D-0497-0314-724BF7A15A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1413" y="3295324"/>
            <a:ext cx="288655" cy="288655"/>
          </a:xfrm>
          <a:prstGeom prst="rect">
            <a:avLst/>
          </a:prstGeom>
        </p:spPr>
      </p:pic>
      <p:pic>
        <p:nvPicPr>
          <p:cNvPr id="38" name="그래픽 37" descr="배지 체크 표시1 단색으로 채워진">
            <a:extLst>
              <a:ext uri="{FF2B5EF4-FFF2-40B4-BE49-F238E27FC236}">
                <a16:creationId xmlns:a16="http://schemas.microsoft.com/office/drawing/2014/main" id="{14711FC9-28D6-80E5-B68C-6E129555D6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1413" y="3598089"/>
            <a:ext cx="288655" cy="288655"/>
          </a:xfrm>
          <a:prstGeom prst="rect">
            <a:avLst/>
          </a:prstGeom>
        </p:spPr>
      </p:pic>
      <p:pic>
        <p:nvPicPr>
          <p:cNvPr id="39" name="그래픽 38" descr="배지 체크 표시1 단색으로 채워진">
            <a:extLst>
              <a:ext uri="{FF2B5EF4-FFF2-40B4-BE49-F238E27FC236}">
                <a16:creationId xmlns:a16="http://schemas.microsoft.com/office/drawing/2014/main" id="{0AECA668-62D5-B544-C63D-14725570D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1413" y="3900854"/>
            <a:ext cx="288655" cy="2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BC57C-B139-4857-1F9D-B773D00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감지기 설치 및 등록  </a:t>
            </a:r>
            <a:r>
              <a:rPr lang="en-US" altLang="ko-KR"/>
              <a:t>Initalization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94814-16D3-916A-D5EC-A00E8DA3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테스트 결과 </a:t>
            </a:r>
            <a:r>
              <a:rPr lang="en-US" altLang="ko-KR" b="1"/>
              <a:t>(</a:t>
            </a:r>
            <a:r>
              <a:rPr lang="ko-KR" altLang="en-US" b="1"/>
              <a:t>학습시키지 않은 </a:t>
            </a:r>
            <a:r>
              <a:rPr lang="en-US" altLang="ko-KR" b="1"/>
              <a:t>27</a:t>
            </a:r>
            <a:r>
              <a:rPr lang="ko-KR" altLang="en-US" b="1"/>
              <a:t>개 이미지 대상으로 함</a:t>
            </a:r>
            <a:r>
              <a:rPr lang="en-US" altLang="ko-KR" b="1"/>
              <a:t>)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E39F19-7B16-788D-12D0-3FEA29F2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D51271-C0AA-FFF2-4590-E5DD717FFCE4}"/>
              </a:ext>
            </a:extLst>
          </p:cNvPr>
          <p:cNvSpPr/>
          <p:nvPr/>
        </p:nvSpPr>
        <p:spPr>
          <a:xfrm>
            <a:off x="485111" y="1765300"/>
            <a:ext cx="5177146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E42ED9-95C3-672F-49FB-05C36EEE4785}"/>
              </a:ext>
            </a:extLst>
          </p:cNvPr>
          <p:cNvSpPr/>
          <p:nvPr/>
        </p:nvSpPr>
        <p:spPr>
          <a:xfrm>
            <a:off x="6529744" y="1765300"/>
            <a:ext cx="5177146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83E52-B91C-719A-01E3-0E7B94289785}"/>
              </a:ext>
            </a:extLst>
          </p:cNvPr>
          <p:cNvSpPr txBox="1"/>
          <p:nvPr/>
        </p:nvSpPr>
        <p:spPr>
          <a:xfrm>
            <a:off x="2234352" y="1845804"/>
            <a:ext cx="167866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EasyOCR</a:t>
            </a:r>
          </a:p>
          <a:p>
            <a:pPr algn="ctr"/>
            <a:r>
              <a:rPr lang="en-US" altLang="ko-KR" sz="2400"/>
              <a:t>DBNet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41D94-CC00-DDCF-3D96-10DC859C5829}"/>
              </a:ext>
            </a:extLst>
          </p:cNvPr>
          <p:cNvSpPr txBox="1"/>
          <p:nvPr/>
        </p:nvSpPr>
        <p:spPr>
          <a:xfrm>
            <a:off x="8099449" y="1941054"/>
            <a:ext cx="203773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PaddleOCR</a:t>
            </a:r>
          </a:p>
          <a:p>
            <a:pPr algn="ctr"/>
            <a:r>
              <a:rPr lang="en-US" altLang="ko-KR" sz="2400"/>
              <a:t>PP-OCRv2</a:t>
            </a:r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D7EC8-8938-2A76-CF75-F98D99CA413A}"/>
              </a:ext>
            </a:extLst>
          </p:cNvPr>
          <p:cNvSpPr txBox="1"/>
          <p:nvPr/>
        </p:nvSpPr>
        <p:spPr>
          <a:xfrm>
            <a:off x="715820" y="3416217"/>
            <a:ext cx="1707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/>
              <a:t>동작 시간</a:t>
            </a:r>
            <a:endParaRPr lang="en-US" altLang="ko-KR" sz="2800" b="1"/>
          </a:p>
          <a:p>
            <a:pPr algn="ctr"/>
            <a:r>
              <a:rPr lang="en-US" altLang="ko-KR" sz="2000"/>
              <a:t>(1 image)</a:t>
            </a:r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6AB46-F75F-5E8C-9B97-438A2BB00AA8}"/>
              </a:ext>
            </a:extLst>
          </p:cNvPr>
          <p:cNvSpPr txBox="1"/>
          <p:nvPr/>
        </p:nvSpPr>
        <p:spPr>
          <a:xfrm>
            <a:off x="919031" y="456220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/>
              <a:t>정확도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66305-66C2-03DA-770F-DC68328D21AA}"/>
              </a:ext>
            </a:extLst>
          </p:cNvPr>
          <p:cNvSpPr txBox="1"/>
          <p:nvPr/>
        </p:nvSpPr>
        <p:spPr>
          <a:xfrm>
            <a:off x="6965280" y="3416217"/>
            <a:ext cx="1707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/>
              <a:t>동작 시간</a:t>
            </a:r>
            <a:endParaRPr lang="en-US" altLang="ko-KR" sz="2800" b="1"/>
          </a:p>
          <a:p>
            <a:pPr algn="ctr"/>
            <a:r>
              <a:rPr lang="en-US" altLang="ko-KR" sz="2000"/>
              <a:t>(1 image)</a:t>
            </a:r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3BCBA-5080-144E-66F1-9108346B9B1B}"/>
              </a:ext>
            </a:extLst>
          </p:cNvPr>
          <p:cNvSpPr txBox="1"/>
          <p:nvPr/>
        </p:nvSpPr>
        <p:spPr>
          <a:xfrm>
            <a:off x="7168491" y="456220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/>
              <a:t>정확도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8B9003-5C13-53AE-1CF6-66A34B3FCE90}"/>
              </a:ext>
            </a:extLst>
          </p:cNvPr>
          <p:cNvSpPr txBox="1"/>
          <p:nvPr/>
        </p:nvSpPr>
        <p:spPr>
          <a:xfrm>
            <a:off x="3232593" y="3293107"/>
            <a:ext cx="18389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accent5"/>
                </a:solidFill>
              </a:rPr>
              <a:t>avg	2sec</a:t>
            </a:r>
          </a:p>
          <a:p>
            <a:r>
              <a:rPr lang="en-US" altLang="ko-KR" sz="2800" b="1">
                <a:solidFill>
                  <a:schemeClr val="accent5"/>
                </a:solidFill>
              </a:rPr>
              <a:t>max	3sec</a:t>
            </a:r>
            <a:endParaRPr lang="ko-KR" altLang="en-US" sz="2800" b="1">
              <a:solidFill>
                <a:schemeClr val="accent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278359-EE1C-97A4-89EE-A0A1007ED70F}"/>
              </a:ext>
            </a:extLst>
          </p:cNvPr>
          <p:cNvSpPr txBox="1"/>
          <p:nvPr/>
        </p:nvSpPr>
        <p:spPr>
          <a:xfrm>
            <a:off x="9270362" y="3293107"/>
            <a:ext cx="18389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accent2"/>
                </a:solidFill>
              </a:rPr>
              <a:t>avg	4sec</a:t>
            </a:r>
          </a:p>
          <a:p>
            <a:r>
              <a:rPr lang="en-US" altLang="ko-KR" sz="2800" b="1">
                <a:solidFill>
                  <a:schemeClr val="accent2"/>
                </a:solidFill>
              </a:rPr>
              <a:t>max	6sec</a:t>
            </a:r>
            <a:endParaRPr lang="ko-KR" altLang="en-US" sz="2800" b="1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6741A7-3B88-3F4F-6921-F5F15432B7FC}"/>
              </a:ext>
            </a:extLst>
          </p:cNvPr>
          <p:cNvSpPr txBox="1"/>
          <p:nvPr/>
        </p:nvSpPr>
        <p:spPr>
          <a:xfrm>
            <a:off x="9542311" y="4562206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accent2"/>
                </a:solidFill>
              </a:rPr>
              <a:t>60%</a:t>
            </a:r>
            <a:endParaRPr lang="ko-KR" altLang="en-US" sz="2800" b="1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3413BF-A6DB-CE40-54EB-CDAA7FA21D07}"/>
              </a:ext>
            </a:extLst>
          </p:cNvPr>
          <p:cNvSpPr txBox="1"/>
          <p:nvPr/>
        </p:nvSpPr>
        <p:spPr>
          <a:xfrm>
            <a:off x="3557200" y="4562206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accent5"/>
                </a:solidFill>
              </a:rPr>
              <a:t>90%</a:t>
            </a:r>
            <a:endParaRPr lang="ko-KR" altLang="en-US" sz="2800" b="1">
              <a:solidFill>
                <a:schemeClr val="accent5"/>
              </a:solidFill>
            </a:endParaRPr>
          </a:p>
        </p:txBody>
      </p:sp>
      <p:pic>
        <p:nvPicPr>
          <p:cNvPr id="11" name="그래픽 10" descr="배지 체크 표시1 단색으로 채워진">
            <a:extLst>
              <a:ext uri="{FF2B5EF4-FFF2-40B4-BE49-F238E27FC236}">
                <a16:creationId xmlns:a16="http://schemas.microsoft.com/office/drawing/2014/main" id="{F24DA85A-247C-D4DB-6CB7-0353722FE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1520" y="1859390"/>
            <a:ext cx="1214230" cy="12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06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BC57C-B139-4857-1F9D-B773D00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감지기 설치 및 등록  </a:t>
            </a:r>
            <a:r>
              <a:rPr lang="en-US" altLang="ko-KR"/>
              <a:t>Initalization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94814-16D3-916A-D5EC-A00E8DA3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평면도 이미지 전처리</a:t>
            </a:r>
            <a:endParaRPr lang="en-US" altLang="ko-KR" b="1"/>
          </a:p>
          <a:p>
            <a:pPr marL="457200" indent="-457200">
              <a:buFont typeface="+mj-lt"/>
              <a:buAutoNum type="arabicPeriod"/>
            </a:pPr>
            <a:r>
              <a:rPr lang="ko-KR" altLang="en-US" b="1"/>
              <a:t>그레이스케일</a:t>
            </a:r>
            <a:r>
              <a:rPr lang="ko-KR" altLang="en-US"/>
              <a:t> 변환</a:t>
            </a:r>
            <a:endParaRPr lang="en-US" altLang="ko-KR"/>
          </a:p>
          <a:p>
            <a:pPr marL="457200" indent="-457200">
              <a:buFont typeface="+mj-lt"/>
              <a:buAutoNum type="arabicPeriod"/>
            </a:pPr>
            <a:r>
              <a:rPr lang="ko-KR" altLang="en-US" b="1"/>
              <a:t>명암 및 대비</a:t>
            </a:r>
            <a:r>
              <a:rPr lang="ko-KR" altLang="en-US"/>
              <a:t> 조절</a:t>
            </a:r>
            <a:endParaRPr lang="en-US" altLang="ko-KR"/>
          </a:p>
          <a:p>
            <a:pPr marL="457200" indent="-457200">
              <a:buFont typeface="+mj-lt"/>
              <a:buAutoNum type="arabicPeriod"/>
            </a:pPr>
            <a:r>
              <a:rPr lang="ko-KR" altLang="en-US" b="1"/>
              <a:t>이진화</a:t>
            </a:r>
            <a:r>
              <a:rPr lang="ko-KR" altLang="en-US"/>
              <a:t> 적용</a:t>
            </a:r>
            <a:endParaRPr lang="en-US" altLang="ko-KR"/>
          </a:p>
          <a:p>
            <a:pPr marL="457200" indent="-457200">
              <a:buFont typeface="+mj-lt"/>
              <a:buAutoNum type="arabicPeriod"/>
            </a:pPr>
            <a:r>
              <a:rPr lang="ko-KR" altLang="en-US"/>
              <a:t>이미지 </a:t>
            </a:r>
            <a:r>
              <a:rPr lang="ko-KR" altLang="en-US" b="1"/>
              <a:t>크기</a:t>
            </a:r>
            <a:r>
              <a:rPr lang="ko-KR" altLang="en-US"/>
              <a:t> 확대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E39F19-7B16-788D-12D0-3FEA29F2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0" name="그림 9" descr="직사각형, 스케치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9A2153A8-C03E-56D4-4070-0C6093E090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8" t="20317" r="20199" b="24963"/>
          <a:stretch/>
        </p:blipFill>
        <p:spPr>
          <a:xfrm>
            <a:off x="4107543" y="995979"/>
            <a:ext cx="7612830" cy="5273419"/>
          </a:xfrm>
          <a:prstGeom prst="rect">
            <a:avLst/>
          </a:prstGeom>
        </p:spPr>
      </p:pic>
      <p:pic>
        <p:nvPicPr>
          <p:cNvPr id="7" name="그림 6" descr="도표, 스케치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9417E2FA-CD14-D4F6-C739-16FFFC4E87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2" t="20317" r="20356" b="24963"/>
          <a:stretch/>
        </p:blipFill>
        <p:spPr>
          <a:xfrm>
            <a:off x="4129405" y="1035166"/>
            <a:ext cx="7590968" cy="52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BC57C-B139-4857-1F9D-B773D00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감지기 설치 및 등록  </a:t>
            </a:r>
            <a:r>
              <a:rPr lang="en-US" altLang="ko-KR"/>
              <a:t>Initalization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94814-16D3-916A-D5EC-A00E8DA3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평면도 이미지 후처리</a:t>
            </a:r>
            <a:endParaRPr lang="en-US" altLang="ko-KR" b="1"/>
          </a:p>
          <a:p>
            <a:r>
              <a:rPr lang="en-US" altLang="ko-KR" b="1"/>
              <a:t>1. </a:t>
            </a:r>
            <a:r>
              <a:rPr lang="ko-KR" altLang="en-US" b="1"/>
              <a:t>신뢰도 임계값</a:t>
            </a:r>
            <a:endParaRPr lang="en-US" altLang="ko-KR" b="1"/>
          </a:p>
          <a:p>
            <a:pPr lvl="1"/>
            <a:r>
              <a:rPr lang="ko-KR" altLang="en-US"/>
              <a:t>예측 결과의 신뢰도를 토대로 </a:t>
            </a:r>
            <a:r>
              <a:rPr lang="en-US" altLang="ko-KR"/>
              <a:t>0.2</a:t>
            </a:r>
            <a:r>
              <a:rPr lang="ko-KR" altLang="en-US"/>
              <a:t>보다 낮은 값은 필터링하여 제외한다</a:t>
            </a:r>
            <a:r>
              <a:rPr lang="en-US" altLang="ko-KR"/>
              <a:t>.</a:t>
            </a:r>
          </a:p>
          <a:p>
            <a:r>
              <a:rPr lang="en-US" altLang="ko-KR" b="1"/>
              <a:t>2. </a:t>
            </a:r>
            <a:r>
              <a:rPr lang="ko-KR" altLang="en-US" b="1"/>
              <a:t>단어 필터링</a:t>
            </a:r>
            <a:endParaRPr lang="en-US" altLang="ko-KR" b="1"/>
          </a:p>
          <a:p>
            <a:pPr lvl="1"/>
            <a:r>
              <a:rPr lang="en-US" altLang="ko-KR"/>
              <a:t>200</a:t>
            </a:r>
            <a:r>
              <a:rPr lang="ko-KR" altLang="en-US"/>
              <a:t>개 평면도에서 사용되는 단어 목록 리스트를 정의하였다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해당 리스트에 있는 단어가 포함되지 않는 텍스트는 필터링하여 제외한다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ex) </a:t>
            </a:r>
            <a:r>
              <a:rPr lang="ko-KR" altLang="en-US"/>
              <a:t>크기를 나타내는 숫자 데이터</a:t>
            </a:r>
            <a:r>
              <a:rPr lang="en-US" altLang="ko-KR"/>
              <a:t>, </a:t>
            </a:r>
            <a:r>
              <a:rPr lang="ko-KR" altLang="en-US"/>
              <a:t>평면도 이름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E39F19-7B16-788D-12D0-3FEA29F2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022538-BA71-4FB4-859F-A9A4FEC73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4951"/>
            <a:ext cx="12192000" cy="18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13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C58FD-9D3A-A3FA-68D5-1659FC18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감지기 설치 및 등록  </a:t>
            </a:r>
            <a:r>
              <a:rPr lang="en-US" altLang="ko-KR"/>
              <a:t>Initalization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8252A-0EE0-A728-289D-A0CEBBE4A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 startAt="3"/>
            </a:pPr>
            <a:r>
              <a:rPr lang="ko-KR" altLang="en-US" dirty="0"/>
              <a:t>관리자는 </a:t>
            </a:r>
            <a:r>
              <a:rPr lang="ko-KR" altLang="en-US" b="1" dirty="0"/>
              <a:t>센서 정보</a:t>
            </a:r>
            <a:r>
              <a:rPr lang="ko-KR" altLang="en-US" dirty="0"/>
              <a:t>를 애플리케이션을 통해 </a:t>
            </a:r>
            <a:r>
              <a:rPr lang="ko-KR" altLang="en-US" b="1" dirty="0">
                <a:solidFill>
                  <a:schemeClr val="accent5"/>
                </a:solidFill>
              </a:rPr>
              <a:t>등록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914400" lvl="2" indent="0">
              <a:buNone/>
            </a:pPr>
            <a:r>
              <a:rPr lang="en-US" altLang="ko-KR" dirty="0"/>
              <a:t>	                        </a:t>
            </a:r>
          </a:p>
          <a:p>
            <a:pPr marL="914400" lvl="2" indent="0">
              <a:buNone/>
            </a:pPr>
            <a:r>
              <a:rPr lang="en-US" altLang="ko-KR" dirty="0"/>
              <a:t>		        </a:t>
            </a:r>
            <a:r>
              <a:rPr lang="ko-KR" altLang="en-US" dirty="0"/>
              <a:t>센서 번호는 각 센서별로 </a:t>
            </a:r>
            <a:r>
              <a:rPr lang="ko-KR" altLang="en-US" dirty="0" err="1"/>
              <a:t>맵핑되어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0E83F-06D7-F46A-9AAB-B5FEAE81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D0764B-34BA-CC79-0197-FCA9C12A8ECA}"/>
              </a:ext>
            </a:extLst>
          </p:cNvPr>
          <p:cNvSpPr/>
          <p:nvPr/>
        </p:nvSpPr>
        <p:spPr>
          <a:xfrm>
            <a:off x="9875140" y="2562312"/>
            <a:ext cx="2063443" cy="3252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DA7A46-A36B-5670-2194-19F6466ACEF0}"/>
              </a:ext>
            </a:extLst>
          </p:cNvPr>
          <p:cNvSpPr txBox="1"/>
          <p:nvPr/>
        </p:nvSpPr>
        <p:spPr>
          <a:xfrm>
            <a:off x="9850321" y="2183597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데이터베이스 서버</a:t>
            </a:r>
            <a:endParaRPr lang="en-US" altLang="ko-KR" b="1"/>
          </a:p>
        </p:txBody>
      </p:sp>
      <p:pic>
        <p:nvPicPr>
          <p:cNvPr id="16" name="Graphic 90">
            <a:extLst>
              <a:ext uri="{FF2B5EF4-FFF2-40B4-BE49-F238E27FC236}">
                <a16:creationId xmlns:a16="http://schemas.microsoft.com/office/drawing/2014/main" id="{EA0E105D-E7DD-0BEB-474E-79E42A2F2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9372" y="3698695"/>
            <a:ext cx="630214" cy="6541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C3C7B1-140C-5C98-E604-CB2959391D9B}"/>
              </a:ext>
            </a:extLst>
          </p:cNvPr>
          <p:cNvSpPr txBox="1"/>
          <p:nvPr/>
        </p:nvSpPr>
        <p:spPr>
          <a:xfrm>
            <a:off x="10119038" y="4762113"/>
            <a:ext cx="1617751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1100"/>
            </a:lvl1pPr>
          </a:lstStyle>
          <a:p>
            <a:r>
              <a:rPr lang="en-US" altLang="ko-KR"/>
              <a:t>- </a:t>
            </a:r>
            <a:r>
              <a:rPr lang="ko-KR" altLang="en-US"/>
              <a:t>수신받은 데이터 저장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요청받은 데이터 전송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평면도 이미지 처리</a:t>
            </a:r>
            <a:endParaRPr lang="en-US" altLang="ko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4B7CD7-F6F7-DEE2-0190-840F50EC6325}"/>
              </a:ext>
            </a:extLst>
          </p:cNvPr>
          <p:cNvSpPr txBox="1"/>
          <p:nvPr/>
        </p:nvSpPr>
        <p:spPr>
          <a:xfrm>
            <a:off x="10510170" y="1942185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/>
              <a:t>학과 서버</a:t>
            </a:r>
          </a:p>
        </p:txBody>
      </p:sp>
      <p:pic>
        <p:nvPicPr>
          <p:cNvPr id="19" name="그림 18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10AFBD3-F343-33D0-8586-FFBAF7556D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80549" y="2775108"/>
            <a:ext cx="863403" cy="863403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38511D2-8819-3771-087E-8DC2E632B362}"/>
              </a:ext>
            </a:extLst>
          </p:cNvPr>
          <p:cNvSpPr/>
          <p:nvPr/>
        </p:nvSpPr>
        <p:spPr>
          <a:xfrm>
            <a:off x="8531479" y="4050484"/>
            <a:ext cx="1122918" cy="65416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API</a:t>
            </a:r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C916-E9DF-082B-18BA-E4550EC0B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227752"/>
              </p:ext>
            </p:extLst>
          </p:nvPr>
        </p:nvGraphicFramePr>
        <p:xfrm>
          <a:off x="3415566" y="2476216"/>
          <a:ext cx="417817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5712">
                  <a:extLst>
                    <a:ext uri="{9D8B030D-6E8A-4147-A177-3AD203B41FA5}">
                      <a16:colId xmlns:a16="http://schemas.microsoft.com/office/drawing/2014/main" val="643252035"/>
                    </a:ext>
                  </a:extLst>
                </a:gridCol>
                <a:gridCol w="972458">
                  <a:extLst>
                    <a:ext uri="{9D8B030D-6E8A-4147-A177-3AD203B41FA5}">
                      <a16:colId xmlns:a16="http://schemas.microsoft.com/office/drawing/2014/main" val="2251475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센서 번호</a:t>
                      </a:r>
                      <a:endParaRPr lang="en-US" altLang="ko-KR" b="1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70498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센서가 위치한 공간의 이름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침실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109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출입구 여부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518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소화기 배치 여부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9973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32827BD-4288-DB57-42EB-71BBBE312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401083"/>
              </p:ext>
            </p:extLst>
          </p:nvPr>
        </p:nvGraphicFramePr>
        <p:xfrm>
          <a:off x="3415566" y="4199982"/>
          <a:ext cx="417817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5712">
                  <a:extLst>
                    <a:ext uri="{9D8B030D-6E8A-4147-A177-3AD203B41FA5}">
                      <a16:colId xmlns:a16="http://schemas.microsoft.com/office/drawing/2014/main" val="643252035"/>
                    </a:ext>
                  </a:extLst>
                </a:gridCol>
                <a:gridCol w="972458">
                  <a:extLst>
                    <a:ext uri="{9D8B030D-6E8A-4147-A177-3AD203B41FA5}">
                      <a16:colId xmlns:a16="http://schemas.microsoft.com/office/drawing/2014/main" val="2251475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센서 번호</a:t>
                      </a:r>
                      <a:endParaRPr lang="en-US" altLang="ko-KR" b="1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70498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센서가 위치한 공간의 이름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거실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109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출입구 여부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518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소화기 배치 여부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9973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F09EA13-833F-B1B6-FC4B-4262C5C759B0}"/>
              </a:ext>
            </a:extLst>
          </p:cNvPr>
          <p:cNvSpPr txBox="1"/>
          <p:nvPr/>
        </p:nvSpPr>
        <p:spPr>
          <a:xfrm>
            <a:off x="5010765" y="5008616"/>
            <a:ext cx="9877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/>
              <a:t>...</a:t>
            </a:r>
            <a:endParaRPr lang="ko-KR" altLang="en-US" sz="8800" b="1"/>
          </a:p>
        </p:txBody>
      </p: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584F60DF-3BEF-9E6B-E255-6E5C0BF06713}"/>
              </a:ext>
            </a:extLst>
          </p:cNvPr>
          <p:cNvSpPr/>
          <p:nvPr/>
        </p:nvSpPr>
        <p:spPr>
          <a:xfrm>
            <a:off x="7902569" y="2573614"/>
            <a:ext cx="448516" cy="3610765"/>
          </a:xfrm>
          <a:prstGeom prst="rightBrac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AF4D39B-C831-41E7-AD8D-FA47434901F1}"/>
              </a:ext>
            </a:extLst>
          </p:cNvPr>
          <p:cNvSpPr/>
          <p:nvPr/>
        </p:nvSpPr>
        <p:spPr>
          <a:xfrm>
            <a:off x="664354" y="1562331"/>
            <a:ext cx="2262764" cy="4794489"/>
          </a:xfrm>
          <a:prstGeom prst="roundRect">
            <a:avLst>
              <a:gd name="adj" fmla="val 8822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602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2D778-54C4-EA74-26A0-E932CCE9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감지기 설치 및 등록  </a:t>
            </a:r>
            <a:r>
              <a:rPr lang="en-US" altLang="ko-KR"/>
              <a:t>Initalization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A4E134-FE8D-7796-FA60-D66D4FD3A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시연 영상</a:t>
            </a:r>
            <a:endParaRPr lang="en-US" altLang="ko-KR" b="1"/>
          </a:p>
          <a:p>
            <a:pPr lvl="1"/>
            <a:r>
              <a:rPr lang="ko-KR" altLang="en-US"/>
              <a:t>관리자 로그인</a:t>
            </a:r>
            <a:endParaRPr lang="en-US" altLang="ko-KR"/>
          </a:p>
          <a:p>
            <a:pPr lvl="1"/>
            <a:r>
              <a:rPr lang="ko-KR" altLang="en-US"/>
              <a:t>도면도 등록</a:t>
            </a:r>
            <a:endParaRPr lang="en-US" altLang="ko-KR"/>
          </a:p>
          <a:p>
            <a:pPr lvl="1"/>
            <a:r>
              <a:rPr lang="ko-KR" altLang="en-US"/>
              <a:t>센서 정보 입력</a:t>
            </a:r>
            <a:endParaRPr lang="en-US" altLang="ko-KR"/>
          </a:p>
          <a:p>
            <a:pPr lvl="1"/>
            <a:r>
              <a:rPr lang="en-US" altLang="ko-KR"/>
              <a:t>OCR</a:t>
            </a:r>
            <a:r>
              <a:rPr lang="ko-KR" altLang="en-US"/>
              <a:t>을 통한 공간 정보 자동 인식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ADAA0-1E9B-C9CD-4DEF-226958439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ED5E08-F3D0-1CA8-20BC-4D5B46728E36}"/>
              </a:ext>
            </a:extLst>
          </p:cNvPr>
          <p:cNvGrpSpPr/>
          <p:nvPr/>
        </p:nvGrpSpPr>
        <p:grpSpPr>
          <a:xfrm>
            <a:off x="7984114" y="1"/>
            <a:ext cx="3496686" cy="6465656"/>
            <a:chOff x="8466714" y="1"/>
            <a:chExt cx="3496686" cy="646565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99A30A8-C95C-10E1-47D0-5CEEEB67E415}"/>
                </a:ext>
              </a:extLst>
            </p:cNvPr>
            <p:cNvSpPr/>
            <p:nvPr/>
          </p:nvSpPr>
          <p:spPr>
            <a:xfrm>
              <a:off x="8466714" y="1"/>
              <a:ext cx="3496686" cy="6465656"/>
            </a:xfrm>
            <a:prstGeom prst="roundRect">
              <a:avLst>
                <a:gd name="adj" fmla="val 406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시연동영상_관리자">
              <a:hlinkClick r:id="" action="ppaction://media"/>
              <a:extLst>
                <a:ext uri="{FF2B5EF4-FFF2-40B4-BE49-F238E27FC236}">
                  <a16:creationId xmlns:a16="http://schemas.microsoft.com/office/drawing/2014/main" id="{FF514E49-89D0-9483-CE22-D77183B8BB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8488121" y="165629"/>
              <a:ext cx="3453873" cy="6140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556317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84A5F-8A92-AF28-59CA-08F1A340E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화재 감지 </a:t>
            </a:r>
            <a:r>
              <a:rPr lang="en-US" altLang="ko-KR"/>
              <a:t>Detection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44702-A612-5EAC-95C1-E342D0F0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기존 화재 감지 방식 </a:t>
            </a:r>
            <a:r>
              <a:rPr lang="en-US" altLang="ko-KR" b="1" dirty="0"/>
              <a:t>– </a:t>
            </a:r>
            <a:r>
              <a:rPr lang="ko-KR" altLang="en-US" b="1" dirty="0"/>
              <a:t>온도와 가스 농도의 </a:t>
            </a:r>
            <a:r>
              <a:rPr lang="ko-KR" altLang="en-US" b="1" dirty="0" err="1"/>
              <a:t>임계값</a:t>
            </a:r>
            <a:endParaRPr lang="en-US" altLang="ko-KR" b="1" dirty="0"/>
          </a:p>
          <a:p>
            <a:r>
              <a:rPr lang="ko-KR" altLang="en-US" dirty="0" err="1"/>
              <a:t>손근식</a:t>
            </a:r>
            <a:r>
              <a:rPr lang="en-US" altLang="ko-KR" dirty="0"/>
              <a:t>, </a:t>
            </a:r>
            <a:r>
              <a:rPr lang="ko-KR" altLang="en-US" dirty="0" err="1"/>
              <a:t>소수현</a:t>
            </a:r>
            <a:r>
              <a:rPr lang="en-US" altLang="ko-KR" dirty="0"/>
              <a:t>.</a:t>
            </a:r>
            <a:r>
              <a:rPr lang="ko-KR" altLang="en-US" dirty="0"/>
              <a:t> 연기</a:t>
            </a:r>
            <a:r>
              <a:rPr lang="en-US" altLang="ko-KR" dirty="0"/>
              <a:t>/CO </a:t>
            </a:r>
            <a:r>
              <a:rPr lang="ko-KR" altLang="en-US" dirty="0"/>
              <a:t>및 연기</a:t>
            </a:r>
            <a:r>
              <a:rPr lang="en-US" altLang="ko-KR" dirty="0"/>
              <a:t>/</a:t>
            </a:r>
            <a:r>
              <a:rPr lang="ko-KR" altLang="en-US" dirty="0"/>
              <a:t>열 복합형 </a:t>
            </a:r>
            <a:r>
              <a:rPr lang="en-US" altLang="ko-KR" dirty="0"/>
              <a:t>IoT </a:t>
            </a:r>
            <a:r>
              <a:rPr lang="ko-KR" altLang="en-US" dirty="0"/>
              <a:t>멀티 화재 감지기의 화재감지실험 연구</a:t>
            </a:r>
            <a:r>
              <a:rPr lang="en-US" altLang="ko-KR" dirty="0"/>
              <a:t>. 2021.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18EDBE-ACDB-C58B-4C6E-449B6E3DF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3C1CE4C9-A919-6726-1303-4857CCF45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68" y="2459862"/>
            <a:ext cx="7684151" cy="335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0A1CD-B5D9-AB85-5E18-CEDEE3F92164}"/>
              </a:ext>
            </a:extLst>
          </p:cNvPr>
          <p:cNvSpPr txBox="1"/>
          <p:nvPr/>
        </p:nvSpPr>
        <p:spPr>
          <a:xfrm>
            <a:off x="3472404" y="5738796"/>
            <a:ext cx="6484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5"/>
                </a:solidFill>
              </a:rPr>
              <a:t>일반적인 연기 감지기와 열 감지기의 제품 사례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60E36-4C68-774C-1069-EEC809F73D10}"/>
              </a:ext>
            </a:extLst>
          </p:cNvPr>
          <p:cNvSpPr/>
          <p:nvPr/>
        </p:nvSpPr>
        <p:spPr>
          <a:xfrm>
            <a:off x="2870791" y="3113590"/>
            <a:ext cx="1388873" cy="210659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AD58B-99F4-1B41-6D12-469579D8C910}"/>
              </a:ext>
            </a:extLst>
          </p:cNvPr>
          <p:cNvSpPr/>
          <p:nvPr/>
        </p:nvSpPr>
        <p:spPr>
          <a:xfrm>
            <a:off x="5741581" y="3113590"/>
            <a:ext cx="1470165" cy="210659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600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84A5F-8A92-AF28-59CA-08F1A340E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화재 감지 </a:t>
            </a:r>
            <a:r>
              <a:rPr lang="en-US" altLang="ko-KR"/>
              <a:t>Detection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44702-A612-5EAC-95C1-E342D0F0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습도와 화재 발생 간 상관 관계 분석</a:t>
            </a:r>
            <a:endParaRPr lang="en-US" altLang="ko-KR" b="1" dirty="0"/>
          </a:p>
          <a:p>
            <a:r>
              <a:rPr lang="ko-KR" altLang="en-US" dirty="0" err="1"/>
              <a:t>송동우</a:t>
            </a:r>
            <a:r>
              <a:rPr lang="en-US" altLang="ko-KR" dirty="0"/>
              <a:t>,</a:t>
            </a:r>
            <a:r>
              <a:rPr lang="ko-KR" altLang="en-US" dirty="0"/>
              <a:t> 김기성</a:t>
            </a:r>
            <a:r>
              <a:rPr lang="en-US" altLang="ko-KR" dirty="0"/>
              <a:t>, </a:t>
            </a:r>
            <a:r>
              <a:rPr lang="ko-KR" altLang="en-US" dirty="0"/>
              <a:t>이수경</a:t>
            </a:r>
            <a:r>
              <a:rPr lang="en-US" altLang="ko-KR" dirty="0"/>
              <a:t>. </a:t>
            </a:r>
            <a:r>
              <a:rPr lang="ko-KR" altLang="en-US" dirty="0"/>
              <a:t>공공데이터를 이용한 습도 및 온도와 실화 발생 간의 관계분석</a:t>
            </a:r>
            <a:r>
              <a:rPr lang="en-US" altLang="ko-KR" dirty="0"/>
              <a:t>. 2014.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18EDBE-ACDB-C58B-4C6E-449B6E3DF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0A1CD-B5D9-AB85-5E18-CEDEE3F92164}"/>
              </a:ext>
            </a:extLst>
          </p:cNvPr>
          <p:cNvSpPr txBox="1"/>
          <p:nvPr/>
        </p:nvSpPr>
        <p:spPr>
          <a:xfrm>
            <a:off x="3852437" y="5611475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5"/>
                </a:solidFill>
              </a:rPr>
              <a:t>습도와 화재 발생 간의 상관관계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8D0CE67-6068-C197-E1DC-0C595DA96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58" y="2774392"/>
            <a:ext cx="9912884" cy="2652910"/>
          </a:xfrm>
          <a:prstGeom prst="rect">
            <a:avLst/>
          </a:prstGeom>
        </p:spPr>
      </p:pic>
      <p:sp>
        <p:nvSpPr>
          <p:cNvPr id="7" name="화살표: 왼쪽으로 구부러짐 6">
            <a:extLst>
              <a:ext uri="{FF2B5EF4-FFF2-40B4-BE49-F238E27FC236}">
                <a16:creationId xmlns:a16="http://schemas.microsoft.com/office/drawing/2014/main" id="{B6881CBD-C594-21C9-E22A-DDE58931B160}"/>
              </a:ext>
            </a:extLst>
          </p:cNvPr>
          <p:cNvSpPr/>
          <p:nvPr/>
        </p:nvSpPr>
        <p:spPr>
          <a:xfrm>
            <a:off x="9954228" y="4405132"/>
            <a:ext cx="266218" cy="451412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왼쪽으로 구부러짐 11">
            <a:extLst>
              <a:ext uri="{FF2B5EF4-FFF2-40B4-BE49-F238E27FC236}">
                <a16:creationId xmlns:a16="http://schemas.microsoft.com/office/drawing/2014/main" id="{8C36522C-58BF-598C-BA3C-D59C5F7072F2}"/>
              </a:ext>
            </a:extLst>
          </p:cNvPr>
          <p:cNvSpPr/>
          <p:nvPr/>
        </p:nvSpPr>
        <p:spPr>
          <a:xfrm flipV="1">
            <a:off x="9954228" y="3923240"/>
            <a:ext cx="266218" cy="451412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A1D1BE-8958-0F9A-EEE0-F7EC886C4008}"/>
              </a:ext>
            </a:extLst>
          </p:cNvPr>
          <p:cNvSpPr txBox="1"/>
          <p:nvPr/>
        </p:nvSpPr>
        <p:spPr>
          <a:xfrm>
            <a:off x="10114365" y="3869349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>
                <a:solidFill>
                  <a:srgbClr val="FF0000"/>
                </a:solidFill>
              </a:rPr>
              <a:t>+16%</a:t>
            </a:r>
            <a:endParaRPr lang="ko-KR" altLang="en-US" sz="2400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C3E57-1A6D-53BD-7D5F-27711AFD6194}"/>
              </a:ext>
            </a:extLst>
          </p:cNvPr>
          <p:cNvSpPr txBox="1"/>
          <p:nvPr/>
        </p:nvSpPr>
        <p:spPr>
          <a:xfrm>
            <a:off x="10170469" y="4423100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>
                <a:solidFill>
                  <a:srgbClr val="FF0000"/>
                </a:solidFill>
              </a:rPr>
              <a:t>-12%</a:t>
            </a:r>
            <a:endParaRPr lang="ko-KR" altLang="en-US" sz="2400" b="1" i="1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29D880-3C6D-BED6-33BB-891F97846041}"/>
              </a:ext>
            </a:extLst>
          </p:cNvPr>
          <p:cNvSpPr/>
          <p:nvPr/>
        </p:nvSpPr>
        <p:spPr>
          <a:xfrm>
            <a:off x="8152553" y="3060768"/>
            <a:ext cx="2899889" cy="23665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6A445B-8602-C624-F5CB-2BB17E2AA9E7}"/>
              </a:ext>
            </a:extLst>
          </p:cNvPr>
          <p:cNvSpPr txBox="1"/>
          <p:nvPr/>
        </p:nvSpPr>
        <p:spPr>
          <a:xfrm>
            <a:off x="8673664" y="2437418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화재 발생 빈도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441F7C-41D7-D624-4D54-8EB120480814}"/>
              </a:ext>
            </a:extLst>
          </p:cNvPr>
          <p:cNvSpPr txBox="1"/>
          <p:nvPr/>
        </p:nvSpPr>
        <p:spPr>
          <a:xfrm>
            <a:off x="457163" y="40933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습도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868D49-B7CE-1808-3425-5EFEE48B6CB6}"/>
              </a:ext>
            </a:extLst>
          </p:cNvPr>
          <p:cNvSpPr/>
          <p:nvPr/>
        </p:nvSpPr>
        <p:spPr>
          <a:xfrm>
            <a:off x="1257383" y="3060768"/>
            <a:ext cx="1634674" cy="23665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8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B881B-B239-8B72-9F10-9F4F085F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목차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585B1-4024-103B-E538-3D3D1598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ko-KR" altLang="en-US" sz="2800" b="1"/>
              <a:t>동기 </a:t>
            </a:r>
            <a:r>
              <a:rPr kumimoji="1" lang="en-US" altLang="ko-KR" sz="2800" i="1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800" b="1"/>
              <a:t>개요</a:t>
            </a:r>
            <a:r>
              <a:rPr kumimoji="1" lang="ko-KR" altLang="en-US" sz="2800"/>
              <a:t> </a:t>
            </a:r>
            <a:r>
              <a:rPr kumimoji="1" lang="en-US" altLang="ko-KR" sz="2800" i="1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800" b="1"/>
              <a:t>주요 서비스</a:t>
            </a:r>
            <a:r>
              <a:rPr kumimoji="1" lang="ko-KR" altLang="en-US" sz="2800"/>
              <a:t> </a:t>
            </a:r>
            <a:r>
              <a:rPr kumimoji="1" lang="en-US" altLang="ko-KR" sz="2800" i="1"/>
              <a:t>Main Services</a:t>
            </a:r>
          </a:p>
          <a:p>
            <a:pPr lvl="1"/>
            <a:r>
              <a:rPr kumimoji="1" lang="ko-KR" altLang="en-US" sz="2400" b="1"/>
              <a:t>감지기 설치 및 등록</a:t>
            </a:r>
            <a:r>
              <a:rPr kumimoji="1" lang="ko-KR" altLang="en-US" sz="2400"/>
              <a:t> </a:t>
            </a:r>
            <a:r>
              <a:rPr kumimoji="1" lang="en-US" altLang="ko-KR" sz="2400" i="1"/>
              <a:t>Initialization</a:t>
            </a:r>
          </a:p>
          <a:p>
            <a:pPr lvl="1"/>
            <a:r>
              <a:rPr kumimoji="1" lang="ko-KR" altLang="en-US" sz="2400" b="1"/>
              <a:t>화재 감지</a:t>
            </a:r>
            <a:r>
              <a:rPr kumimoji="1" lang="ko-KR" altLang="en-US" sz="2400"/>
              <a:t>  </a:t>
            </a:r>
            <a:r>
              <a:rPr kumimoji="1" lang="en-US" altLang="ko-KR" sz="2400" i="1"/>
              <a:t>Detection</a:t>
            </a:r>
          </a:p>
          <a:p>
            <a:pPr lvl="1"/>
            <a:r>
              <a:rPr kumimoji="1" lang="ko-KR" altLang="en-US" sz="2400" b="1"/>
              <a:t>화재 상황 모니터링</a:t>
            </a:r>
            <a:r>
              <a:rPr kumimoji="1" lang="ko-KR" altLang="en-US" sz="2400"/>
              <a:t> </a:t>
            </a:r>
            <a:r>
              <a:rPr kumimoji="1" lang="en-US" altLang="ko-KR" sz="2400" i="1"/>
              <a:t>Monitoring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ko-KR"/>
          </a:p>
          <a:p>
            <a:pPr marL="457200" indent="-457200">
              <a:buFont typeface="+mj-lt"/>
              <a:buAutoNum type="arabicPeriod"/>
            </a:pPr>
            <a:endParaRPr kumimoji="1" lang="en-US" altLang="ko-KR"/>
          </a:p>
          <a:p>
            <a:pPr marL="457200" indent="-457200">
              <a:buFont typeface="+mj-lt"/>
              <a:buAutoNum type="arabicPeriod"/>
            </a:pPr>
            <a:endParaRPr kumimoji="1" lang="en-US" altLang="ko-KR"/>
          </a:p>
          <a:p>
            <a:pPr marL="457200" indent="-457200">
              <a:buFont typeface="+mj-lt"/>
              <a:buAutoNum type="arabicPeriod"/>
            </a:pPr>
            <a:endParaRPr kumimoji="1" lang="en-US" altLang="ko-KR"/>
          </a:p>
          <a:p>
            <a:pPr marL="457200" indent="-457200">
              <a:buFont typeface="+mj-lt"/>
              <a:buAutoNum type="arabicPeriod"/>
            </a:pPr>
            <a:endParaRPr kumimoji="1"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9995F-6D9B-4830-890E-626F88AC4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2" name="그림 11" descr="원이(가) 표시된 사진&#10;&#10;자동 생성된 설명">
            <a:extLst>
              <a:ext uri="{FF2B5EF4-FFF2-40B4-BE49-F238E27FC236}">
                <a16:creationId xmlns:a16="http://schemas.microsoft.com/office/drawing/2014/main" id="{77AA7088-CA30-EAE3-EACE-E9AF86950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45299" y="824304"/>
            <a:ext cx="5575301" cy="55753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9CBA5F-8D9D-352B-5EE1-3260AFFC3092}"/>
              </a:ext>
            </a:extLst>
          </p:cNvPr>
          <p:cNvSpPr txBox="1"/>
          <p:nvPr/>
        </p:nvSpPr>
        <p:spPr>
          <a:xfrm>
            <a:off x="10004049" y="5835586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차동식 스포트형 감지기</a:t>
            </a:r>
            <a:endParaRPr lang="en-US" altLang="ko-KR" sz="1400"/>
          </a:p>
          <a:p>
            <a:pPr algn="ctr"/>
            <a:r>
              <a:rPr lang="en-US" altLang="ko-KR" sz="1400"/>
              <a:t>R-REM-LTH-LTD-1102A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01861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84A5F-8A92-AF28-59CA-08F1A340E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화재 감지 </a:t>
            </a:r>
            <a:r>
              <a:rPr lang="en-US" altLang="ko-KR"/>
              <a:t>Detection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44702-A612-5EAC-95C1-E342D0F0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센서로부터 </a:t>
            </a:r>
            <a:r>
              <a:rPr lang="en-US" altLang="ko-KR" dirty="0"/>
              <a:t>0.04</a:t>
            </a:r>
            <a:r>
              <a:rPr lang="ko-KR" altLang="en-US" dirty="0"/>
              <a:t>초마다 값을 받아오며</a:t>
            </a:r>
            <a:r>
              <a:rPr lang="en-US" altLang="ko-KR" dirty="0"/>
              <a:t>, 1</a:t>
            </a:r>
            <a:r>
              <a:rPr lang="ko-KR" altLang="en-US" dirty="0"/>
              <a:t>초 간의 데이터 평균을 기준으로 측정한다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accent5"/>
                </a:solidFill>
              </a:rPr>
              <a:t>온도 </a:t>
            </a:r>
            <a:r>
              <a:rPr lang="ko-KR" altLang="en-US" b="1" dirty="0"/>
              <a:t>및 </a:t>
            </a:r>
            <a:r>
              <a:rPr lang="ko-KR" altLang="en-US" b="1" dirty="0">
                <a:solidFill>
                  <a:schemeClr val="accent5"/>
                </a:solidFill>
              </a:rPr>
              <a:t>가스 농도 </a:t>
            </a:r>
            <a:r>
              <a:rPr lang="ko-KR" altLang="en-US" b="1" dirty="0" err="1"/>
              <a:t>임계값을</a:t>
            </a:r>
            <a:r>
              <a:rPr lang="ko-KR" altLang="en-US" b="1" dirty="0"/>
              <a:t> 통한 감지</a:t>
            </a:r>
            <a:endParaRPr lang="en-US" altLang="ko-KR" b="1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accent5"/>
                </a:solidFill>
              </a:rPr>
              <a:t>습도</a:t>
            </a:r>
            <a:r>
              <a:rPr lang="ko-KR" altLang="en-US" b="1" dirty="0"/>
              <a:t>에 따른 </a:t>
            </a:r>
            <a:r>
              <a:rPr lang="ko-KR" altLang="en-US" b="1" dirty="0" err="1"/>
              <a:t>임계값</a:t>
            </a:r>
            <a:r>
              <a:rPr lang="ko-KR" altLang="en-US" b="1" dirty="0"/>
              <a:t> 조절</a:t>
            </a:r>
            <a:endParaRPr lang="en-US" altLang="ko-KR" b="1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급격한 </a:t>
            </a:r>
            <a:r>
              <a:rPr lang="ko-KR" altLang="en-US" b="1" dirty="0">
                <a:solidFill>
                  <a:schemeClr val="accent5"/>
                </a:solidFill>
              </a:rPr>
              <a:t>온도 변화</a:t>
            </a:r>
            <a:r>
              <a:rPr lang="ko-KR" altLang="en-US" b="1" dirty="0"/>
              <a:t> 여부를 통한 감지</a:t>
            </a: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18EDBE-ACDB-C58B-4C6E-449B6E3DF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FDBED-4B45-4E11-5480-E38795107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242" y="3508317"/>
            <a:ext cx="1589763" cy="1259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7A9F1F-EE71-4DA8-2DE0-6671464E6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400" y="4767592"/>
            <a:ext cx="1588827" cy="13055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49592A-FC36-2867-8208-4672BDA7D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32" y="3666414"/>
            <a:ext cx="3660211" cy="23360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4D53CE-764E-BFAE-4B01-2218054B2053}"/>
              </a:ext>
            </a:extLst>
          </p:cNvPr>
          <p:cNvSpPr txBox="1"/>
          <p:nvPr/>
        </p:nvSpPr>
        <p:spPr>
          <a:xfrm>
            <a:off x="6719997" y="3355611"/>
            <a:ext cx="7697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/>
              <a:t>(</a:t>
            </a:r>
            <a:endParaRPr lang="ko-KR" altLang="en-US" sz="16600" b="1" dirty="0"/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B5D97BCD-0D3F-0018-94A1-ABAD01A1B65B}"/>
              </a:ext>
            </a:extLst>
          </p:cNvPr>
          <p:cNvSpPr/>
          <p:nvPr/>
        </p:nvSpPr>
        <p:spPr>
          <a:xfrm>
            <a:off x="4436071" y="4479403"/>
            <a:ext cx="2578115" cy="740779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C5FD-2462-EB12-51B3-1AAE2BC5292B}"/>
              </a:ext>
            </a:extLst>
          </p:cNvPr>
          <p:cNvSpPr txBox="1"/>
          <p:nvPr/>
        </p:nvSpPr>
        <p:spPr>
          <a:xfrm>
            <a:off x="5042632" y="415443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>
                <a:solidFill>
                  <a:srgbClr val="FF0000"/>
                </a:solidFill>
              </a:rPr>
              <a:t>Per 0.04sec</a:t>
            </a:r>
            <a:endParaRPr lang="ko-KR" altLang="en-US" sz="2400" b="1" i="1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ED2ED5-924C-8CC4-B1C8-D5838BC83784}"/>
              </a:ext>
            </a:extLst>
          </p:cNvPr>
          <p:cNvSpPr/>
          <p:nvPr/>
        </p:nvSpPr>
        <p:spPr>
          <a:xfrm>
            <a:off x="9302849" y="2881367"/>
            <a:ext cx="2262584" cy="3252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7DE014E-2067-7C29-B313-91970E37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015" y="3808916"/>
            <a:ext cx="530819" cy="6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06CA1-5F31-BAD5-AC7E-A06D1806F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823" y="3649238"/>
            <a:ext cx="708630" cy="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DA35EF5F-AF66-E6F0-9E34-0A0E912F5F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20" y="5063843"/>
            <a:ext cx="310404" cy="310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A9B77B-A552-D7B7-0A3A-94E218CFDDD7}"/>
              </a:ext>
            </a:extLst>
          </p:cNvPr>
          <p:cNvSpPr txBox="1"/>
          <p:nvPr/>
        </p:nvSpPr>
        <p:spPr>
          <a:xfrm>
            <a:off x="9552783" y="479846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온습도 센서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5B8A8-4AD2-F6CE-4096-2C1624B2AC92}"/>
              </a:ext>
            </a:extLst>
          </p:cNvPr>
          <p:cNvSpPr txBox="1"/>
          <p:nvPr/>
        </p:nvSpPr>
        <p:spPr>
          <a:xfrm>
            <a:off x="9839266" y="248228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센서 모듈</a:t>
            </a:r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0CD7C131-ADF4-A46C-2BC5-3764B20CC3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008" y="5061063"/>
            <a:ext cx="310404" cy="3104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0B6896-5CAE-C827-F15E-88BCE63E1A4A}"/>
              </a:ext>
            </a:extLst>
          </p:cNvPr>
          <p:cNvSpPr txBox="1"/>
          <p:nvPr/>
        </p:nvSpPr>
        <p:spPr>
          <a:xfrm>
            <a:off x="10534654" y="4795688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가스 센서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A90B4-9B29-6096-3924-64727999FC31}"/>
              </a:ext>
            </a:extLst>
          </p:cNvPr>
          <p:cNvSpPr txBox="1"/>
          <p:nvPr/>
        </p:nvSpPr>
        <p:spPr>
          <a:xfrm>
            <a:off x="10071901" y="543976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스피커 모듈</a:t>
            </a:r>
          </a:p>
        </p:txBody>
      </p:sp>
      <p:pic>
        <p:nvPicPr>
          <p:cNvPr id="17" name="그래픽 16" descr="거래량 단색으로 채워진">
            <a:extLst>
              <a:ext uri="{FF2B5EF4-FFF2-40B4-BE49-F238E27FC236}">
                <a16:creationId xmlns:a16="http://schemas.microsoft.com/office/drawing/2014/main" id="{27977423-FCDF-792F-81F8-6540A15B82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58648" y="5640842"/>
            <a:ext cx="424360" cy="42436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CE6F309A-C314-1A5D-0650-57A2E6FC1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560" y="3493614"/>
            <a:ext cx="865015" cy="11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00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5335C5-D2EC-D99C-4382-9CC726475811}"/>
              </a:ext>
            </a:extLst>
          </p:cNvPr>
          <p:cNvSpPr/>
          <p:nvPr/>
        </p:nvSpPr>
        <p:spPr>
          <a:xfrm>
            <a:off x="9498518" y="1628530"/>
            <a:ext cx="2262764" cy="4794489"/>
          </a:xfrm>
          <a:prstGeom prst="roundRect">
            <a:avLst>
              <a:gd name="adj" fmla="val 8822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20054C-9524-7A26-036C-10C80F1C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화재 모니터링 </a:t>
            </a:r>
            <a:r>
              <a:rPr lang="en-US" altLang="ko-KR"/>
              <a:t>Monitoring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5C0E2-FF4D-5A9C-A1FC-C331B759E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차트 생성</a:t>
            </a:r>
            <a:endParaRPr lang="en-US" altLang="ko-KR" b="1"/>
          </a:p>
          <a:p>
            <a:pPr lvl="1"/>
            <a:r>
              <a:rPr lang="ko-KR" altLang="en-US"/>
              <a:t>측정한 데이터 및 화재 발생 여부를 차트 형태로 표시한다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B2EF65-6FCC-312A-936C-0CC62F7FD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7DA2CB-05D6-B08A-D152-7931E4A1BCEE}"/>
              </a:ext>
            </a:extLst>
          </p:cNvPr>
          <p:cNvSpPr/>
          <p:nvPr/>
        </p:nvSpPr>
        <p:spPr>
          <a:xfrm>
            <a:off x="148590" y="2562313"/>
            <a:ext cx="2262584" cy="3252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6" name="Picture 8">
            <a:extLst>
              <a:ext uri="{FF2B5EF4-FFF2-40B4-BE49-F238E27FC236}">
                <a16:creationId xmlns:a16="http://schemas.microsoft.com/office/drawing/2014/main" id="{C3876889-FCE6-BC58-9558-D5DA2C95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56" y="3489862"/>
            <a:ext cx="530819" cy="6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70B6273B-9AFA-BDAA-46E3-F7FF0A94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64" y="3330184"/>
            <a:ext cx="708630" cy="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9BDD81-C165-E1DE-B979-98456186B3FA}"/>
              </a:ext>
            </a:extLst>
          </p:cNvPr>
          <p:cNvSpPr/>
          <p:nvPr/>
        </p:nvSpPr>
        <p:spPr>
          <a:xfrm>
            <a:off x="4838945" y="2562312"/>
            <a:ext cx="2063443" cy="3252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E8418C-60BA-28C1-A03B-76B3FB350261}"/>
              </a:ext>
            </a:extLst>
          </p:cNvPr>
          <p:cNvSpPr/>
          <p:nvPr/>
        </p:nvSpPr>
        <p:spPr>
          <a:xfrm>
            <a:off x="2570010" y="2562313"/>
            <a:ext cx="2115007" cy="3252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1821A7E3-97E8-AB83-B9C9-875CCF1B51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1" y="4744789"/>
            <a:ext cx="310404" cy="3104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CFC555-AE4C-A063-B896-8C75040D7EC7}"/>
              </a:ext>
            </a:extLst>
          </p:cNvPr>
          <p:cNvSpPr txBox="1"/>
          <p:nvPr/>
        </p:nvSpPr>
        <p:spPr>
          <a:xfrm>
            <a:off x="398524" y="447941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온습도 센서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A88DB0-C6B2-8E36-5868-583F15C8CEEB}"/>
              </a:ext>
            </a:extLst>
          </p:cNvPr>
          <p:cNvSpPr txBox="1"/>
          <p:nvPr/>
        </p:nvSpPr>
        <p:spPr>
          <a:xfrm>
            <a:off x="685007" y="216322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센서 모듈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C93E6C-765E-06F4-D671-AECCB0E80ED6}"/>
              </a:ext>
            </a:extLst>
          </p:cNvPr>
          <p:cNvSpPr txBox="1"/>
          <p:nvPr/>
        </p:nvSpPr>
        <p:spPr>
          <a:xfrm>
            <a:off x="2808523" y="216322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모듈 관리 서버</a:t>
            </a:r>
          </a:p>
        </p:txBody>
      </p:sp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58C268F1-36D5-14CA-F488-7234B840AE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49" y="4742009"/>
            <a:ext cx="310404" cy="31040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42F971A-82C9-AC0C-2254-9AEE4D8D85B7}"/>
              </a:ext>
            </a:extLst>
          </p:cNvPr>
          <p:cNvSpPr txBox="1"/>
          <p:nvPr/>
        </p:nvSpPr>
        <p:spPr>
          <a:xfrm>
            <a:off x="1380395" y="4476634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가스 센서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3FF5DB-913F-2F3C-74FE-DAC54354FC6F}"/>
              </a:ext>
            </a:extLst>
          </p:cNvPr>
          <p:cNvSpPr txBox="1"/>
          <p:nvPr/>
        </p:nvSpPr>
        <p:spPr>
          <a:xfrm>
            <a:off x="917642" y="5120712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스피커 모듈</a:t>
            </a:r>
          </a:p>
        </p:txBody>
      </p:sp>
      <p:pic>
        <p:nvPicPr>
          <p:cNvPr id="37" name="그래픽 36" descr="거래량 단색으로 채워진">
            <a:extLst>
              <a:ext uri="{FF2B5EF4-FFF2-40B4-BE49-F238E27FC236}">
                <a16:creationId xmlns:a16="http://schemas.microsoft.com/office/drawing/2014/main" id="{044C52E3-416F-F428-5C55-8509FE0E00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4389" y="5321788"/>
            <a:ext cx="424360" cy="42436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89D522E-139B-6106-A202-71D5443133EA}"/>
              </a:ext>
            </a:extLst>
          </p:cNvPr>
          <p:cNvSpPr txBox="1"/>
          <p:nvPr/>
        </p:nvSpPr>
        <p:spPr>
          <a:xfrm>
            <a:off x="4814126" y="2183597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데이터베이스 서버</a:t>
            </a:r>
            <a:endParaRPr lang="en-US" altLang="ko-KR" b="1"/>
          </a:p>
        </p:txBody>
      </p:sp>
      <p:pic>
        <p:nvPicPr>
          <p:cNvPr id="39" name="Graphic 90">
            <a:extLst>
              <a:ext uri="{FF2B5EF4-FFF2-40B4-BE49-F238E27FC236}">
                <a16:creationId xmlns:a16="http://schemas.microsoft.com/office/drawing/2014/main" id="{E265897B-82DF-7C80-A7CE-D78CBEA659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3177" y="3698695"/>
            <a:ext cx="630214" cy="65416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6C44D94-23EC-1290-D62F-CC362378E885}"/>
              </a:ext>
            </a:extLst>
          </p:cNvPr>
          <p:cNvSpPr txBox="1"/>
          <p:nvPr/>
        </p:nvSpPr>
        <p:spPr>
          <a:xfrm>
            <a:off x="2570011" y="4744790"/>
            <a:ext cx="2042546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1100"/>
            </a:lvl1pPr>
          </a:lstStyle>
          <a:p>
            <a:r>
              <a:rPr lang="en-US" altLang="ko-KR"/>
              <a:t>- </a:t>
            </a:r>
            <a:r>
              <a:rPr lang="ko-KR" altLang="en-US"/>
              <a:t>센서 모듈 별 데이터 수집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화재 감지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스피커 모듈 동작 신호 발송</a:t>
            </a:r>
            <a:endParaRPr lang="en-US" altLang="ko-K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5261F7-B7CB-706C-6413-C74E48D348CC}"/>
              </a:ext>
            </a:extLst>
          </p:cNvPr>
          <p:cNvSpPr txBox="1"/>
          <p:nvPr/>
        </p:nvSpPr>
        <p:spPr>
          <a:xfrm>
            <a:off x="5082843" y="4762113"/>
            <a:ext cx="1617751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1100"/>
            </a:lvl1pPr>
          </a:lstStyle>
          <a:p>
            <a:r>
              <a:rPr lang="en-US" altLang="ko-KR"/>
              <a:t>- </a:t>
            </a:r>
            <a:r>
              <a:rPr lang="ko-KR" altLang="en-US"/>
              <a:t>수신받은 데이터 저장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요청받은 데이터 전송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평면도 이미지 처리</a:t>
            </a:r>
            <a:endParaRPr lang="en-US" altLang="ko-KR"/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5A5172C2-C683-22A3-446B-0792B2BA6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821" y="3134372"/>
            <a:ext cx="878884" cy="11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052F254E-93DF-F979-E7C1-9A7FA109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01" y="3174560"/>
            <a:ext cx="865015" cy="11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화살표: 왼쪽 43">
            <a:extLst>
              <a:ext uri="{FF2B5EF4-FFF2-40B4-BE49-F238E27FC236}">
                <a16:creationId xmlns:a16="http://schemas.microsoft.com/office/drawing/2014/main" id="{CEE02A45-88C9-D92A-1AC9-BE131A19766C}"/>
              </a:ext>
            </a:extLst>
          </p:cNvPr>
          <p:cNvSpPr/>
          <p:nvPr/>
        </p:nvSpPr>
        <p:spPr>
          <a:xfrm flipH="1">
            <a:off x="2200061" y="3675603"/>
            <a:ext cx="735788" cy="884338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31BE1F-95A2-2FFD-1377-871F65088E98}"/>
              </a:ext>
            </a:extLst>
          </p:cNvPr>
          <p:cNvSpPr txBox="1"/>
          <p:nvPr/>
        </p:nvSpPr>
        <p:spPr>
          <a:xfrm>
            <a:off x="5473975" y="1942185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/>
              <a:t>학과 서버</a:t>
            </a:r>
          </a:p>
        </p:txBody>
      </p:sp>
      <p:pic>
        <p:nvPicPr>
          <p:cNvPr id="47" name="그림 46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A41619B9-B11E-4A02-3ADA-C5098630CA7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444354" y="2775108"/>
            <a:ext cx="863403" cy="863403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E074A64-083F-9A61-FF5C-A3FCADD89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232703"/>
              </p:ext>
            </p:extLst>
          </p:nvPr>
        </p:nvGraphicFramePr>
        <p:xfrm>
          <a:off x="7035162" y="2896570"/>
          <a:ext cx="205018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643252035"/>
                    </a:ext>
                  </a:extLst>
                </a:gridCol>
                <a:gridCol w="621436">
                  <a:extLst>
                    <a:ext uri="{9D8B030D-6E8A-4147-A177-3AD203B41FA5}">
                      <a16:colId xmlns:a16="http://schemas.microsoft.com/office/drawing/2014/main" val="2251475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센서 번호</a:t>
                      </a:r>
                      <a:endParaRPr lang="en-US" altLang="ko-KR" b="1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70498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온도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32</a:t>
                      </a: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109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습도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46</a:t>
                      </a: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518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가스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142</a:t>
                      </a: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119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화재 여부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717464"/>
                  </a:ext>
                </a:extLst>
              </a:tr>
            </a:tbl>
          </a:graphicData>
        </a:graphic>
      </p:graphicFrame>
      <p:sp>
        <p:nvSpPr>
          <p:cNvPr id="48" name="화살표: 왼쪽 47">
            <a:extLst>
              <a:ext uri="{FF2B5EF4-FFF2-40B4-BE49-F238E27FC236}">
                <a16:creationId xmlns:a16="http://schemas.microsoft.com/office/drawing/2014/main" id="{E1025EF9-117F-4D73-2690-28C3E3938C1A}"/>
              </a:ext>
            </a:extLst>
          </p:cNvPr>
          <p:cNvSpPr/>
          <p:nvPr/>
        </p:nvSpPr>
        <p:spPr>
          <a:xfrm flipH="1">
            <a:off x="4465273" y="3675603"/>
            <a:ext cx="735788" cy="884338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왼쪽 48">
            <a:extLst>
              <a:ext uri="{FF2B5EF4-FFF2-40B4-BE49-F238E27FC236}">
                <a16:creationId xmlns:a16="http://schemas.microsoft.com/office/drawing/2014/main" id="{71082C1F-0F7F-4DE1-348F-AB7D4B7EB7C1}"/>
              </a:ext>
            </a:extLst>
          </p:cNvPr>
          <p:cNvSpPr/>
          <p:nvPr/>
        </p:nvSpPr>
        <p:spPr>
          <a:xfrm flipH="1">
            <a:off x="6676484" y="4629775"/>
            <a:ext cx="2945505" cy="884338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API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3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0054C-9524-7A26-036C-10C80F1C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화재 모니터링 </a:t>
            </a:r>
            <a:r>
              <a:rPr lang="en-US" altLang="ko-KR"/>
              <a:t>Monitoring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5C0E2-FF4D-5A9C-A1FC-C331B759E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아이콘 생성</a:t>
            </a:r>
            <a:endParaRPr lang="en-US" altLang="ko-KR" b="1"/>
          </a:p>
          <a:p>
            <a:pPr lvl="1"/>
            <a:r>
              <a:rPr lang="ko-KR" altLang="en-US"/>
              <a:t>전달받은 평면도 이미지에 소화기</a:t>
            </a:r>
            <a:r>
              <a:rPr lang="en-US" altLang="ko-KR"/>
              <a:t>, </a:t>
            </a:r>
            <a:r>
              <a:rPr lang="ko-KR" altLang="en-US"/>
              <a:t>출입구</a:t>
            </a:r>
            <a:r>
              <a:rPr lang="en-US" altLang="ko-KR"/>
              <a:t>, </a:t>
            </a:r>
            <a:r>
              <a:rPr lang="ko-KR" altLang="en-US"/>
              <a:t>화재 발생 아이콘을 추가하고 여백을 제거한다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아이콘이 배치되는 좌표 및 여백 범위는 </a:t>
            </a:r>
            <a:r>
              <a:rPr lang="en-US" altLang="ko-KR"/>
              <a:t>OCR</a:t>
            </a:r>
            <a:r>
              <a:rPr lang="ko-KR" altLang="en-US"/>
              <a:t>을 통해 측정한 텍스트의 좌표를 기준으로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B2EF65-6FCC-312A-936C-0CC62F7FD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045E6B-A014-70E5-B230-9E03AEDC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13" y="3015906"/>
            <a:ext cx="4492487" cy="31754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99FA0A-8D15-8C7B-D572-D12946FC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137" y="3015906"/>
            <a:ext cx="3402570" cy="31754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C515F-D6B8-D9E2-9BB7-F55BA2A33CC7}"/>
              </a:ext>
            </a:extLst>
          </p:cNvPr>
          <p:cNvSpPr txBox="1"/>
          <p:nvPr/>
        </p:nvSpPr>
        <p:spPr>
          <a:xfrm>
            <a:off x="2528491" y="2646574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1"/>
              <a:t>4963 x</a:t>
            </a:r>
            <a:r>
              <a:rPr lang="ko-KR" altLang="en-US" b="1" i="1"/>
              <a:t> </a:t>
            </a:r>
            <a:r>
              <a:rPr lang="en-US" altLang="ko-KR" b="1" i="1"/>
              <a:t>3508</a:t>
            </a:r>
            <a:r>
              <a:rPr lang="ko-KR" altLang="en-US" b="1" i="1"/>
              <a:t> </a:t>
            </a:r>
            <a:r>
              <a:rPr lang="en-US" altLang="ko-KR" b="1" i="1"/>
              <a:t>pixel</a:t>
            </a:r>
            <a:endParaRPr lang="ko-KR" altLang="en-US" b="1" i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8575C-C64F-D892-9FBA-C3FEFBA78A85}"/>
              </a:ext>
            </a:extLst>
          </p:cNvPr>
          <p:cNvSpPr txBox="1"/>
          <p:nvPr/>
        </p:nvSpPr>
        <p:spPr>
          <a:xfrm>
            <a:off x="8130010" y="264657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1">
                <a:solidFill>
                  <a:schemeClr val="accent5"/>
                </a:solidFill>
              </a:rPr>
              <a:t>2232 x</a:t>
            </a:r>
            <a:r>
              <a:rPr lang="ko-KR" altLang="en-US" b="1" i="1">
                <a:solidFill>
                  <a:schemeClr val="accent5"/>
                </a:solidFill>
              </a:rPr>
              <a:t> </a:t>
            </a:r>
            <a:r>
              <a:rPr lang="en-US" altLang="ko-KR" b="1" i="1">
                <a:solidFill>
                  <a:schemeClr val="accent5"/>
                </a:solidFill>
              </a:rPr>
              <a:t>2083</a:t>
            </a:r>
            <a:r>
              <a:rPr lang="ko-KR" altLang="en-US" b="1" i="1">
                <a:solidFill>
                  <a:schemeClr val="accent5"/>
                </a:solidFill>
              </a:rPr>
              <a:t> </a:t>
            </a:r>
            <a:r>
              <a:rPr lang="en-US" altLang="ko-KR" b="1" i="1">
                <a:solidFill>
                  <a:schemeClr val="accent5"/>
                </a:solidFill>
              </a:rPr>
              <a:t>pixel</a:t>
            </a:r>
            <a:endParaRPr lang="ko-KR" altLang="en-US" b="1" i="1">
              <a:solidFill>
                <a:schemeClr val="accent5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35894C6-A1A0-6134-63DC-CD4929E8C2DD}"/>
              </a:ext>
            </a:extLst>
          </p:cNvPr>
          <p:cNvSpPr/>
          <p:nvPr/>
        </p:nvSpPr>
        <p:spPr>
          <a:xfrm>
            <a:off x="5982633" y="4109250"/>
            <a:ext cx="1230630" cy="76862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93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0054C-9524-7A26-036C-10C80F1C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화재 모니터링 </a:t>
            </a:r>
            <a:r>
              <a:rPr lang="en-US" altLang="ko-KR"/>
              <a:t>Monitoring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5C0E2-FF4D-5A9C-A1FC-C331B759E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시연 영상</a:t>
            </a:r>
            <a:endParaRPr lang="en-US" altLang="ko-KR" b="1" dirty="0"/>
          </a:p>
          <a:p>
            <a:pPr lvl="1"/>
            <a:r>
              <a:rPr lang="ko-KR" altLang="en-US" dirty="0"/>
              <a:t>평면도 이미지</a:t>
            </a:r>
            <a:endParaRPr lang="en-US" altLang="ko-KR" dirty="0"/>
          </a:p>
          <a:p>
            <a:pPr lvl="1"/>
            <a:r>
              <a:rPr lang="ko-KR" altLang="en-US" dirty="0"/>
              <a:t>그래프 화면</a:t>
            </a:r>
            <a:endParaRPr lang="en-US" altLang="ko-KR" dirty="0"/>
          </a:p>
          <a:p>
            <a:pPr lvl="1"/>
            <a:r>
              <a:rPr lang="ko-KR" altLang="en-US" dirty="0"/>
              <a:t>라이터</a:t>
            </a:r>
            <a:endParaRPr lang="en-US" altLang="ko-KR" dirty="0"/>
          </a:p>
          <a:p>
            <a:pPr lvl="1"/>
            <a:r>
              <a:rPr lang="ko-KR" altLang="en-US" dirty="0"/>
              <a:t>그래프 화면 변화</a:t>
            </a:r>
            <a:endParaRPr lang="en-US" altLang="ko-KR" dirty="0"/>
          </a:p>
          <a:p>
            <a:pPr lvl="1"/>
            <a:r>
              <a:rPr lang="ko-KR" altLang="en-US" dirty="0"/>
              <a:t>평면도 이미지</a:t>
            </a:r>
            <a:endParaRPr lang="en-US" altLang="ko-KR" dirty="0"/>
          </a:p>
          <a:p>
            <a:pPr marL="347400" lvl="1" indent="0">
              <a:buNone/>
            </a:pPr>
            <a:r>
              <a:rPr lang="en-US" altLang="ko-KR" dirty="0"/>
              <a:t>   -&gt; </a:t>
            </a:r>
            <a:r>
              <a:rPr lang="ko-KR" altLang="en-US" dirty="0"/>
              <a:t>달라진 정보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B2EF65-6FCC-312A-936C-0CC62F7FD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p시연동영상_사용자">
            <a:hlinkClick r:id="" action="ppaction://media"/>
            <a:extLst>
              <a:ext uri="{FF2B5EF4-FFF2-40B4-BE49-F238E27FC236}">
                <a16:creationId xmlns:a16="http://schemas.microsoft.com/office/drawing/2014/main" id="{6534FF54-1F5D-7747-8A59-573E70D066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4077" y="1223162"/>
            <a:ext cx="8622183" cy="48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5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99CB-9006-0D38-DB7C-D1AC1E29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한계점 및 향후 방향 </a:t>
            </a:r>
            <a:r>
              <a:rPr lang="en-US" altLang="ko-KR"/>
              <a:t>Limitation &amp; Future Work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9DD65B-F865-8F14-BADC-CBEE7A33B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tx2"/>
                </a:solidFill>
              </a:rPr>
              <a:t>한계점</a:t>
            </a:r>
            <a:endParaRPr lang="en-US" altLang="ko-KR" b="1">
              <a:solidFill>
                <a:schemeClr val="tx2"/>
              </a:solidFill>
            </a:endParaRPr>
          </a:p>
          <a:p>
            <a:pPr lvl="1"/>
            <a:r>
              <a:rPr lang="ko-KR" altLang="en-US"/>
              <a:t>기존 센서의 </a:t>
            </a:r>
            <a:r>
              <a:rPr lang="ko-KR" altLang="en-US" b="1">
                <a:solidFill>
                  <a:srgbClr val="FF0000"/>
                </a:solidFill>
              </a:rPr>
              <a:t>좁은 감지 범위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 b="1">
                <a:solidFill>
                  <a:srgbClr val="FF0000"/>
                </a:solidFill>
              </a:rPr>
              <a:t>값비싼</a:t>
            </a:r>
            <a:r>
              <a:rPr lang="ko-KR" altLang="en-US"/>
              <a:t> 부품 가격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b="1"/>
              <a:t>향후 방향</a:t>
            </a:r>
            <a:endParaRPr lang="en-US" altLang="ko-KR" b="1"/>
          </a:p>
          <a:p>
            <a:pPr lvl="1"/>
            <a:r>
              <a:rPr lang="ko-KR" altLang="en-US"/>
              <a:t>문화 시설</a:t>
            </a:r>
            <a:r>
              <a:rPr lang="en-US" altLang="ko-KR"/>
              <a:t>, </a:t>
            </a:r>
            <a:r>
              <a:rPr lang="ko-KR" altLang="en-US"/>
              <a:t>복합 상가와 같은 </a:t>
            </a:r>
            <a:r>
              <a:rPr lang="ko-KR" altLang="en-US" b="1">
                <a:solidFill>
                  <a:schemeClr val="accent5"/>
                </a:solidFill>
              </a:rPr>
              <a:t>대형 건축물</a:t>
            </a:r>
            <a:r>
              <a:rPr lang="ko-KR" altLang="en-US"/>
              <a:t>에 스마트 화재 경보 시스템 적용</a:t>
            </a:r>
            <a:endParaRPr lang="en-US" altLang="ko-KR"/>
          </a:p>
          <a:p>
            <a:pPr lvl="1"/>
            <a:r>
              <a:rPr lang="ko-KR" altLang="en-US"/>
              <a:t>공간 간 연결 관계를 파악한 </a:t>
            </a:r>
            <a:r>
              <a:rPr lang="ko-KR" altLang="en-US" b="1">
                <a:solidFill>
                  <a:schemeClr val="accent5"/>
                </a:solidFill>
              </a:rPr>
              <a:t>대피 경로 안내</a:t>
            </a:r>
            <a:r>
              <a:rPr lang="ko-KR" altLang="en-US"/>
              <a:t> 시스템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2A7B76-2E59-7E12-998C-586F69AE3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157565-B10D-5577-2F28-C8BBDDB5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80" y="2597692"/>
            <a:ext cx="2493924" cy="166261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3D1BC-D913-5D92-0048-8FC098BD736A}"/>
              </a:ext>
            </a:extLst>
          </p:cNvPr>
          <p:cNvSpPr txBox="1"/>
          <p:nvPr/>
        </p:nvSpPr>
        <p:spPr>
          <a:xfrm>
            <a:off x="3745186" y="2853783"/>
            <a:ext cx="1919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MLX90164</a:t>
            </a:r>
          </a:p>
          <a:p>
            <a:r>
              <a:rPr lang="ko-KR" altLang="en-US"/>
              <a:t>적외선 온도 센서</a:t>
            </a:r>
            <a:endParaRPr lang="en-US" altLang="ko-KR"/>
          </a:p>
          <a:p>
            <a:r>
              <a:rPr lang="ko-KR" altLang="en-US" b="1"/>
              <a:t>감지 범위 향상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1E4212-1872-7FF2-F764-ECEAEC7B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16" y="2515351"/>
            <a:ext cx="2493924" cy="182729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7D3DFC-5C29-25EE-F8F3-6BCEA26E4011}"/>
              </a:ext>
            </a:extLst>
          </p:cNvPr>
          <p:cNvSpPr txBox="1"/>
          <p:nvPr/>
        </p:nvSpPr>
        <p:spPr>
          <a:xfrm>
            <a:off x="8813572" y="2853783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Arduino</a:t>
            </a:r>
            <a:r>
              <a:rPr lang="ko-KR" altLang="en-US"/>
              <a:t> </a:t>
            </a:r>
            <a:r>
              <a:rPr lang="en-US" altLang="ko-KR"/>
              <a:t>Yun</a:t>
            </a:r>
          </a:p>
          <a:p>
            <a:r>
              <a:rPr lang="ko-KR" altLang="en-US"/>
              <a:t>와이파이 내장형 아두이노</a:t>
            </a:r>
            <a:endParaRPr lang="en-US" altLang="ko-KR"/>
          </a:p>
          <a:p>
            <a:r>
              <a:rPr lang="ko-KR" altLang="en-US" b="1"/>
              <a:t>라즈베리 대체</a:t>
            </a:r>
          </a:p>
        </p:txBody>
      </p:sp>
    </p:spTree>
    <p:extLst>
      <p:ext uri="{BB962C8B-B14F-4D97-AF65-F5344CB8AC3E}">
        <p14:creationId xmlns:p14="http://schemas.microsoft.com/office/powerpoint/2010/main" val="158428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1FF735E-49C7-A86D-419A-1718E528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/>
          <a:p>
            <a:r>
              <a:rPr lang="ko-KR" altLang="en-US" b="1"/>
              <a:t>노션과 깃허브를 통한 협력 개발 진행</a:t>
            </a:r>
            <a:endParaRPr lang="en-US" altLang="ko-KR" b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201247-E950-B0A4-1F9E-D0CB2A6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역할 분담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73864-313A-B513-409C-5C3F8CFD0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19" name="Graphic 90">
            <a:extLst>
              <a:ext uri="{FF2B5EF4-FFF2-40B4-BE49-F238E27FC236}">
                <a16:creationId xmlns:a16="http://schemas.microsoft.com/office/drawing/2014/main" id="{68D9E30A-6ABB-195A-64BB-B455A7E6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3340" y="5475973"/>
            <a:ext cx="901212" cy="935456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AAC5D36-313E-F463-9E11-CC4041C4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224" y="5327766"/>
            <a:ext cx="1012581" cy="10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23D3DE1D-8471-53AB-CACC-596EC54DA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6" y="5495537"/>
            <a:ext cx="710618" cy="91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6E4AFC3C-0C72-CEE0-7702-15F854AE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44" b="94860" l="4412" r="96078">
                        <a14:foregroundMark x1="45470" y1="40430" x2="28677" y2="65823"/>
                        <a14:foregroundMark x1="31213" y1="66834" x2="60784" y2="52336"/>
                        <a14:foregroundMark x1="66176" y1="51869" x2="68137" y2="51869"/>
                        <a14:foregroundMark x1="31373" y1="50935" x2="33333" y2="52804"/>
                        <a14:foregroundMark x1="36765" y1="45327" x2="36765" y2="45327"/>
                        <a14:foregroundMark x1="36275" y1="39720" x2="38235" y2="39252"/>
                        <a14:foregroundMark x1="36765" y1="38785" x2="25000" y2="61682"/>
                        <a14:foregroundMark x1="24510" y1="61215" x2="14216" y2="55140"/>
                        <a14:foregroundMark x1="18137" y1="47196" x2="18137" y2="56542"/>
                        <a14:foregroundMark x1="64706" y1="38785" x2="49510" y2="54206"/>
                        <a14:foregroundMark x1="67647" y1="40187" x2="78922" y2="41589"/>
                        <a14:foregroundMark x1="77941" y1="42523" x2="80882" y2="52804"/>
                        <a14:foregroundMark x1="81373" y1="44393" x2="80392" y2="58411"/>
                        <a14:foregroundMark x1="81863" y1="55607" x2="73039" y2="63551"/>
                        <a14:foregroundMark x1="77451" y1="60280" x2="63725" y2="62150"/>
                        <a14:foregroundMark x1="58824" y1="25234" x2="8824" y2="29439"/>
                        <a14:foregroundMark x1="8824" y1="29439" x2="29412" y2="24299"/>
                        <a14:foregroundMark x1="51961" y1="19626" x2="77451" y2="31308"/>
                        <a14:foregroundMark x1="51961" y1="8879" x2="52941" y2="7944"/>
                        <a14:foregroundMark x1="50490" y1="8879" x2="50000" y2="9346"/>
                        <a14:foregroundMark x1="83824" y1="29439" x2="87255" y2="32243"/>
                        <a14:foregroundMark x1="87745" y1="36916" x2="89706" y2="43458"/>
                        <a14:foregroundMark x1="90686" y1="44860" x2="92157" y2="50935"/>
                        <a14:foregroundMark x1="90196" y1="40654" x2="92157" y2="55140"/>
                        <a14:foregroundMark x1="91667" y1="56075" x2="88235" y2="67757"/>
                        <a14:foregroundMark x1="91667" y1="55140" x2="81863" y2="79439"/>
                        <a14:foregroundMark x1="83333" y1="72430" x2="42647" y2="90187"/>
                        <a14:foregroundMark x1="38725" y1="86449" x2="17647" y2="74299"/>
                        <a14:foregroundMark x1="12255" y1="37383" x2="15196" y2="77570"/>
                        <a14:foregroundMark x1="18137" y1="47196" x2="38725" y2="40654"/>
                        <a14:foregroundMark x1="8333" y1="40187" x2="8824" y2="63084"/>
                        <a14:foregroundMark x1="7353" y1="44393" x2="6373" y2="61215"/>
                        <a14:foregroundMark x1="4902" y1="48598" x2="4412" y2="59813"/>
                        <a14:foregroundMark x1="17157" y1="44860" x2="37745" y2="36916"/>
                        <a14:foregroundMark x1="25980" y1="69159" x2="32353" y2="72430"/>
                        <a14:foregroundMark x1="34804" y1="89720" x2="62255" y2="92991"/>
                        <a14:foregroundMark x1="42647" y1="94860" x2="52451" y2="94860"/>
                        <a14:foregroundMark x1="91667" y1="39720" x2="94118" y2="62150"/>
                        <a14:foregroundMark x1="96078" y1="51869" x2="96078" y2="51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799" y="5317106"/>
            <a:ext cx="1012581" cy="10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 descr="만화 영화, 애니메이션, 포유류, 클립아트이(가) 표시된 사진&#10;&#10;자동 생성된 설명">
            <a:extLst>
              <a:ext uri="{FF2B5EF4-FFF2-40B4-BE49-F238E27FC236}">
                <a16:creationId xmlns:a16="http://schemas.microsoft.com/office/drawing/2014/main" id="{ACE60599-B951-4725-63D9-7D90805957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" y="1854773"/>
            <a:ext cx="10367293" cy="36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16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8F56BC-8FD2-B53B-6879-BAE6155D0688}"/>
              </a:ext>
            </a:extLst>
          </p:cNvPr>
          <p:cNvSpPr txBox="1"/>
          <p:nvPr/>
        </p:nvSpPr>
        <p:spPr>
          <a:xfrm>
            <a:off x="4033576" y="3173620"/>
            <a:ext cx="41248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>
                <a:solidFill>
                  <a:schemeClr val="bg1"/>
                </a:solidFill>
              </a:rPr>
              <a:t>Q&amp;A</a:t>
            </a:r>
            <a:endParaRPr lang="ko-KR" altLang="en-US" sz="138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D7DC94-0A9A-9BA1-E4F4-1B337F61581F}"/>
              </a:ext>
            </a:extLst>
          </p:cNvPr>
          <p:cNvSpPr txBox="1"/>
          <p:nvPr/>
        </p:nvSpPr>
        <p:spPr>
          <a:xfrm>
            <a:off x="2085927" y="1579600"/>
            <a:ext cx="8020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</a:rPr>
              <a:t>스마트 화재 감지기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102F8-F218-BCF4-FCA7-98636DE8BE37}"/>
              </a:ext>
            </a:extLst>
          </p:cNvPr>
          <p:cNvSpPr txBox="1"/>
          <p:nvPr/>
        </p:nvSpPr>
        <p:spPr>
          <a:xfrm>
            <a:off x="4506474" y="105638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P-</a:t>
            </a:r>
            <a:r>
              <a:rPr lang="ko-KR" altLang="en-US" sz="2800" b="1">
                <a:solidFill>
                  <a:schemeClr val="bg1"/>
                </a:solidFill>
              </a:rPr>
              <a:t>실무 프로젝트 </a:t>
            </a:r>
            <a:r>
              <a:rPr lang="en-US" altLang="ko-KR" sz="2800" b="1">
                <a:solidFill>
                  <a:schemeClr val="bg1"/>
                </a:solidFill>
              </a:rPr>
              <a:t>1</a:t>
            </a:r>
            <a:r>
              <a:rPr lang="ko-KR" altLang="en-US" sz="2800" b="1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63336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545D-03EE-3A9F-4BEC-8511863D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동기 </a:t>
            </a:r>
            <a:r>
              <a:rPr lang="en-US" altLang="ko-KR"/>
              <a:t>Motivation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BB66E-A5A3-35AA-4C57-53C9DD9C3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>
                <a:solidFill>
                  <a:srgbClr val="FF0000"/>
                </a:solidFill>
              </a:rPr>
              <a:t>인천 남동공단 세일전자 화재 </a:t>
            </a:r>
            <a:r>
              <a:rPr lang="en-US" altLang="ko-KR" b="1">
                <a:solidFill>
                  <a:srgbClr val="FF0000"/>
                </a:solidFill>
              </a:rPr>
              <a:t>(2018.09.19)</a:t>
            </a:r>
          </a:p>
          <a:p>
            <a:pPr lvl="1"/>
            <a:r>
              <a:rPr lang="ko-KR" altLang="en-US"/>
              <a:t>수신기 오작동으로 착각해 경보기를 꺼 노동자 </a:t>
            </a:r>
            <a:r>
              <a:rPr lang="en-US" altLang="ko-KR"/>
              <a:t>9</a:t>
            </a:r>
            <a:r>
              <a:rPr lang="ko-KR" altLang="en-US"/>
              <a:t>명이 사망하였다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1137F0-D632-4D7D-EA52-22758FB0B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987B2F-9448-BDB0-808B-6FEF277C4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113" y="2021723"/>
            <a:ext cx="7067773" cy="3975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29987-1ABF-495A-514D-D3235CDC21BA}"/>
              </a:ext>
            </a:extLst>
          </p:cNvPr>
          <p:cNvSpPr txBox="1"/>
          <p:nvPr/>
        </p:nvSpPr>
        <p:spPr>
          <a:xfrm>
            <a:off x="283600" y="2306503"/>
            <a:ext cx="11679800" cy="92333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5400" b="1"/>
              <a:t>‘</a:t>
            </a:r>
            <a:r>
              <a:rPr lang="ko-KR" altLang="en-US" sz="5400" b="1"/>
              <a:t>안전불감증</a:t>
            </a:r>
            <a:r>
              <a:rPr lang="en-US" altLang="ko-KR" sz="5400" b="1"/>
              <a:t>’</a:t>
            </a:r>
            <a:r>
              <a:rPr lang="ko-KR" altLang="en-US" sz="5400"/>
              <a:t>과</a:t>
            </a:r>
            <a:r>
              <a:rPr lang="ko-KR" altLang="en-US" sz="5400" b="1"/>
              <a:t> </a:t>
            </a:r>
            <a:r>
              <a:rPr lang="en-US" altLang="ko-KR" sz="5400" b="1"/>
              <a:t>‘</a:t>
            </a:r>
            <a:r>
              <a:rPr lang="ko-KR" altLang="en-US" sz="5400" b="1"/>
              <a:t>오동작</a:t>
            </a:r>
            <a:r>
              <a:rPr lang="en-US" altLang="ko-KR" sz="5400" b="1"/>
              <a:t>’</a:t>
            </a:r>
            <a:r>
              <a:rPr lang="ko-KR" altLang="en-US" sz="5400"/>
              <a:t>으로 인한 참사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F8416-C11E-E115-56C7-719D0C7779E5}"/>
              </a:ext>
            </a:extLst>
          </p:cNvPr>
          <p:cNvSpPr txBox="1"/>
          <p:nvPr/>
        </p:nvSpPr>
        <p:spPr>
          <a:xfrm>
            <a:off x="1823357" y="6029598"/>
            <a:ext cx="828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/>
              <a:t>SBS </a:t>
            </a:r>
            <a:r>
              <a:rPr lang="ko-KR" altLang="en-US" i="1"/>
              <a:t>뉴스</a:t>
            </a:r>
            <a:r>
              <a:rPr lang="en-US" altLang="ko-KR" i="1"/>
              <a:t>. “9</a:t>
            </a:r>
            <a:r>
              <a:rPr lang="ko-KR" altLang="en-US" i="1"/>
              <a:t>명 사망 세일전자 화재</a:t>
            </a:r>
            <a:r>
              <a:rPr lang="en-US" altLang="ko-KR" i="1"/>
              <a:t>…</a:t>
            </a:r>
            <a:r>
              <a:rPr lang="ko-KR" altLang="en-US" i="1"/>
              <a:t>경비원이 경보기 꺼 피해 컸다</a:t>
            </a:r>
            <a:r>
              <a:rPr lang="en-US" altLang="ko-KR" i="1"/>
              <a:t>.” </a:t>
            </a:r>
            <a:r>
              <a:rPr lang="ko-KR" altLang="en-US" i="1"/>
              <a:t>김민정 기자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16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2C061-AD41-3F47-8F74-68637245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동기 </a:t>
            </a:r>
            <a:r>
              <a:rPr lang="en-US" altLang="ko-KR"/>
              <a:t>Motivation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4B48D-29A0-7614-7F21-01666370A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/>
              <a:t>보완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FE126E-D063-F631-8F89-77A302268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E4176D-3FD4-A26A-E818-74B1D44FCB47}"/>
              </a:ext>
            </a:extLst>
          </p:cNvPr>
          <p:cNvSpPr/>
          <p:nvPr/>
        </p:nvSpPr>
        <p:spPr>
          <a:xfrm>
            <a:off x="3597868" y="1872343"/>
            <a:ext cx="8365531" cy="44794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81748A-91BB-2EDD-2A57-5354A74CD1E7}"/>
              </a:ext>
            </a:extLst>
          </p:cNvPr>
          <p:cNvSpPr/>
          <p:nvPr/>
        </p:nvSpPr>
        <p:spPr>
          <a:xfrm>
            <a:off x="517979" y="2723377"/>
            <a:ext cx="2187121" cy="20962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10AB1-86A6-6360-4857-BE87571E3421}"/>
              </a:ext>
            </a:extLst>
          </p:cNvPr>
          <p:cNvSpPr txBox="1"/>
          <p:nvPr/>
        </p:nvSpPr>
        <p:spPr>
          <a:xfrm>
            <a:off x="6574213" y="2027331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/>
              <a:t>‘</a:t>
            </a:r>
            <a:r>
              <a:rPr lang="ko-KR" altLang="en-US" sz="3200" b="1"/>
              <a:t>안전불감증</a:t>
            </a:r>
            <a:r>
              <a:rPr lang="en-US" altLang="ko-KR" sz="3200" b="1"/>
              <a:t>’</a:t>
            </a:r>
            <a:endParaRPr lang="ko-KR" altLang="en-US" sz="3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7F00D-80B0-2819-876A-D6E86FB82824}"/>
              </a:ext>
            </a:extLst>
          </p:cNvPr>
          <p:cNvSpPr txBox="1"/>
          <p:nvPr/>
        </p:nvSpPr>
        <p:spPr>
          <a:xfrm>
            <a:off x="815487" y="2853875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/>
              <a:t>‘</a:t>
            </a:r>
            <a:r>
              <a:rPr lang="ko-KR" altLang="en-US" sz="3200" b="1"/>
              <a:t>오동작</a:t>
            </a:r>
            <a:r>
              <a:rPr lang="en-US" altLang="ko-KR" sz="3200" b="1"/>
              <a:t>’</a:t>
            </a:r>
            <a:endParaRPr lang="ko-KR" altLang="en-US" sz="3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8365C-4D0D-BA11-659D-8AA03EC1505E}"/>
              </a:ext>
            </a:extLst>
          </p:cNvPr>
          <p:cNvSpPr txBox="1"/>
          <p:nvPr/>
        </p:nvSpPr>
        <p:spPr>
          <a:xfrm>
            <a:off x="645568" y="3701122"/>
            <a:ext cx="193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/>
              <a:t>화재 감지 알고리즘</a:t>
            </a:r>
            <a:endParaRPr lang="en-US" altLang="ko-KR" sz="1600"/>
          </a:p>
          <a:p>
            <a:pPr algn="ctr"/>
            <a:r>
              <a:rPr lang="ko-KR" altLang="en-US" sz="1600"/>
              <a:t>고가의 센서</a:t>
            </a:r>
            <a:endParaRPr lang="en-US" altLang="ko-KR" sz="1600"/>
          </a:p>
          <a:p>
            <a:pPr algn="ctr"/>
            <a:r>
              <a:rPr lang="ko-KR" altLang="en-US" sz="1600"/>
              <a:t>다양한 측정 방식</a:t>
            </a:r>
            <a:endParaRPr lang="en-US" altLang="ko-KR" sz="160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623E5FF-8618-08E4-74AE-6E656EFCAF32}"/>
              </a:ext>
            </a:extLst>
          </p:cNvPr>
          <p:cNvSpPr/>
          <p:nvPr/>
        </p:nvSpPr>
        <p:spPr>
          <a:xfrm>
            <a:off x="4003132" y="4143816"/>
            <a:ext cx="7555003" cy="792959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화재 발생 위치 파악이 어려움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74B862-DC21-D98D-A057-4FBD27C95B29}"/>
              </a:ext>
            </a:extLst>
          </p:cNvPr>
          <p:cNvSpPr/>
          <p:nvPr/>
        </p:nvSpPr>
        <p:spPr>
          <a:xfrm>
            <a:off x="4003132" y="5226190"/>
            <a:ext cx="7555003" cy="792959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대피 경로 및 소화기 위치 파악 미비</a:t>
            </a:r>
          </a:p>
        </p:txBody>
      </p:sp>
      <p:pic>
        <p:nvPicPr>
          <p:cNvPr id="17" name="그래픽 16" descr="단색으로 채워진 악마 얼굴 단색으로 채워진">
            <a:extLst>
              <a:ext uri="{FF2B5EF4-FFF2-40B4-BE49-F238E27FC236}">
                <a16:creationId xmlns:a16="http://schemas.microsoft.com/office/drawing/2014/main" id="{8EBA421F-6245-7337-6BCE-ADB5B973A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7437" y="1993073"/>
            <a:ext cx="792959" cy="79295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5E63274-E931-40C4-FC35-07BF5233E55A}"/>
              </a:ext>
            </a:extLst>
          </p:cNvPr>
          <p:cNvSpPr/>
          <p:nvPr/>
        </p:nvSpPr>
        <p:spPr>
          <a:xfrm>
            <a:off x="4003132" y="3061442"/>
            <a:ext cx="7555003" cy="792959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관리자만 접근 가능한 화재 정보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EF26C3-871A-B23F-AF15-1F25D3B074EB}"/>
              </a:ext>
            </a:extLst>
          </p:cNvPr>
          <p:cNvSpPr txBox="1"/>
          <p:nvPr/>
        </p:nvSpPr>
        <p:spPr>
          <a:xfrm>
            <a:off x="489407" y="2359399"/>
            <a:ext cx="22442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기존 접근 방식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9CE1F-5821-37C0-FAB9-2C2EA62E8884}"/>
              </a:ext>
            </a:extLst>
          </p:cNvPr>
          <p:cNvSpPr txBox="1"/>
          <p:nvPr/>
        </p:nvSpPr>
        <p:spPr>
          <a:xfrm>
            <a:off x="3569290" y="1493485"/>
            <a:ext cx="84169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제안하는 접근 방식</a:t>
            </a:r>
          </a:p>
        </p:txBody>
      </p:sp>
    </p:spTree>
    <p:extLst>
      <p:ext uri="{BB962C8B-B14F-4D97-AF65-F5344CB8AC3E}">
        <p14:creationId xmlns:p14="http://schemas.microsoft.com/office/powerpoint/2010/main" val="34544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9CFED62-DAB4-245D-E029-2E112499FFF1}"/>
              </a:ext>
            </a:extLst>
          </p:cNvPr>
          <p:cNvSpPr/>
          <p:nvPr/>
        </p:nvSpPr>
        <p:spPr>
          <a:xfrm>
            <a:off x="1913234" y="1872343"/>
            <a:ext cx="8365531" cy="4479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11DDB81-6558-2A2C-3EEC-A76E6E86C883}"/>
              </a:ext>
            </a:extLst>
          </p:cNvPr>
          <p:cNvSpPr/>
          <p:nvPr/>
        </p:nvSpPr>
        <p:spPr>
          <a:xfrm>
            <a:off x="2318498" y="4143816"/>
            <a:ext cx="7555003" cy="792959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화재 발생 위치 파악이 어려움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E747184-620D-B6A7-A7A8-C3B3BD478984}"/>
              </a:ext>
            </a:extLst>
          </p:cNvPr>
          <p:cNvSpPr/>
          <p:nvPr/>
        </p:nvSpPr>
        <p:spPr>
          <a:xfrm>
            <a:off x="2318498" y="5226190"/>
            <a:ext cx="7555003" cy="792959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대피 경로 및 소화기 위치 파악 미비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9351DD-9445-7AA1-FB11-1211C44E147D}"/>
              </a:ext>
            </a:extLst>
          </p:cNvPr>
          <p:cNvSpPr/>
          <p:nvPr/>
        </p:nvSpPr>
        <p:spPr>
          <a:xfrm>
            <a:off x="2318498" y="3061442"/>
            <a:ext cx="7555003" cy="792959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관리자만 접근 가능한 화재 정보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DBE254-E40B-7FBE-1828-C15E64E2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동기 </a:t>
            </a:r>
            <a:r>
              <a:rPr lang="en-US" altLang="ko-KR"/>
              <a:t>Motivation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B97F3-EC4E-1BC7-7FA9-FD9113C00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b="1"/>
              <a:t>보완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FB9F61-5B57-9A36-84EB-E354C4CA0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72320-5186-36B2-D4D2-8D0E97E357D4}"/>
              </a:ext>
            </a:extLst>
          </p:cNvPr>
          <p:cNvSpPr txBox="1"/>
          <p:nvPr/>
        </p:nvSpPr>
        <p:spPr>
          <a:xfrm>
            <a:off x="4262806" y="202733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스마트 화재 감지기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B84965-DE86-4FA0-2881-E7E2A1BC77B0}"/>
              </a:ext>
            </a:extLst>
          </p:cNvPr>
          <p:cNvSpPr/>
          <p:nvPr/>
        </p:nvSpPr>
        <p:spPr>
          <a:xfrm>
            <a:off x="2318498" y="4143816"/>
            <a:ext cx="7555003" cy="79295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화재 발생 위치 알림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B24F804-AB36-F174-BBFC-6A55C0A48BD8}"/>
              </a:ext>
            </a:extLst>
          </p:cNvPr>
          <p:cNvSpPr/>
          <p:nvPr/>
        </p:nvSpPr>
        <p:spPr>
          <a:xfrm>
            <a:off x="2318498" y="5226190"/>
            <a:ext cx="7555003" cy="79295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비상구 및 소화기가 표시된 평면도 제공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D759AEF-7134-2F44-D0C9-C7DF5C3F88F8}"/>
              </a:ext>
            </a:extLst>
          </p:cNvPr>
          <p:cNvSpPr/>
          <p:nvPr/>
        </p:nvSpPr>
        <p:spPr>
          <a:xfrm>
            <a:off x="2318498" y="3061442"/>
            <a:ext cx="7555003" cy="79295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사용자도 접근 가능한 화재 정보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338470-0975-346A-C1EF-A6FA7CF4731F}"/>
              </a:ext>
            </a:extLst>
          </p:cNvPr>
          <p:cNvSpPr txBox="1"/>
          <p:nvPr/>
        </p:nvSpPr>
        <p:spPr>
          <a:xfrm>
            <a:off x="1884656" y="1493485"/>
            <a:ext cx="84169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제안하는 접근 방식</a:t>
            </a:r>
          </a:p>
        </p:txBody>
      </p:sp>
      <p:pic>
        <p:nvPicPr>
          <p:cNvPr id="16" name="그래픽 15" descr="선글라스 낀 얼굴(윤곽선) 단색으로 채워진">
            <a:extLst>
              <a:ext uri="{FF2B5EF4-FFF2-40B4-BE49-F238E27FC236}">
                <a16:creationId xmlns:a16="http://schemas.microsoft.com/office/drawing/2014/main" id="{6737722E-3B01-9338-42A3-C3095081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7310" y="1872343"/>
            <a:ext cx="914400" cy="9144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631AE-6B5A-2B72-C813-22BB11CE2E41}"/>
              </a:ext>
            </a:extLst>
          </p:cNvPr>
          <p:cNvSpPr/>
          <p:nvPr/>
        </p:nvSpPr>
        <p:spPr>
          <a:xfrm>
            <a:off x="-2572457" y="2723377"/>
            <a:ext cx="2187121" cy="20962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771D8D-12E8-5E17-B16F-2716D9CA258B}"/>
              </a:ext>
            </a:extLst>
          </p:cNvPr>
          <p:cNvSpPr txBox="1"/>
          <p:nvPr/>
        </p:nvSpPr>
        <p:spPr>
          <a:xfrm>
            <a:off x="-2274949" y="2853875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/>
              <a:t>‘</a:t>
            </a:r>
            <a:r>
              <a:rPr lang="ko-KR" altLang="en-US" sz="3200" b="1"/>
              <a:t>오동작</a:t>
            </a:r>
            <a:r>
              <a:rPr lang="en-US" altLang="ko-KR" sz="3200" b="1"/>
              <a:t>’</a:t>
            </a:r>
            <a:endParaRPr lang="ko-KR" altLang="en-US" sz="32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CE24A-123B-31B3-1AE8-239DC82868AF}"/>
              </a:ext>
            </a:extLst>
          </p:cNvPr>
          <p:cNvSpPr txBox="1"/>
          <p:nvPr/>
        </p:nvSpPr>
        <p:spPr>
          <a:xfrm>
            <a:off x="-2444868" y="3701122"/>
            <a:ext cx="193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/>
              <a:t>화재 감지 알고리즘</a:t>
            </a:r>
            <a:endParaRPr lang="en-US" altLang="ko-KR" sz="1600"/>
          </a:p>
          <a:p>
            <a:pPr algn="ctr"/>
            <a:r>
              <a:rPr lang="ko-KR" altLang="en-US" sz="1600"/>
              <a:t>고가의 센서</a:t>
            </a:r>
            <a:endParaRPr lang="en-US" altLang="ko-KR" sz="1600"/>
          </a:p>
          <a:p>
            <a:pPr algn="ctr"/>
            <a:r>
              <a:rPr lang="ko-KR" altLang="en-US" sz="1600"/>
              <a:t>다양한 측정 방식</a:t>
            </a:r>
            <a:endParaRPr lang="en-US" altLang="ko-KR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333A9-8489-8ED1-4146-95E092BF89DD}"/>
              </a:ext>
            </a:extLst>
          </p:cNvPr>
          <p:cNvSpPr txBox="1"/>
          <p:nvPr/>
        </p:nvSpPr>
        <p:spPr>
          <a:xfrm>
            <a:off x="-2601029" y="2359399"/>
            <a:ext cx="22442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기존 접근 방식</a:t>
            </a:r>
          </a:p>
        </p:txBody>
      </p:sp>
    </p:spTree>
    <p:extLst>
      <p:ext uri="{BB962C8B-B14F-4D97-AF65-F5344CB8AC3E}">
        <p14:creationId xmlns:p14="http://schemas.microsoft.com/office/powerpoint/2010/main" val="356552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CB5B278-0392-8553-CE73-87B4109A97F8}"/>
              </a:ext>
            </a:extLst>
          </p:cNvPr>
          <p:cNvSpPr/>
          <p:nvPr/>
        </p:nvSpPr>
        <p:spPr>
          <a:xfrm>
            <a:off x="6665686" y="1639835"/>
            <a:ext cx="5297714" cy="4252686"/>
          </a:xfrm>
          <a:prstGeom prst="roundRect">
            <a:avLst>
              <a:gd name="adj" fmla="val 7116"/>
            </a:avLst>
          </a:prstGeom>
          <a:noFill/>
          <a:ln w="762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6D4E57-BE77-52E0-64CE-A20074044AEE}"/>
              </a:ext>
            </a:extLst>
          </p:cNvPr>
          <p:cNvSpPr/>
          <p:nvPr/>
        </p:nvSpPr>
        <p:spPr>
          <a:xfrm>
            <a:off x="9492896" y="2400653"/>
            <a:ext cx="2262584" cy="3252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517081DE-DECC-F4D3-6B8B-F3D5BDFD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062" y="3328202"/>
            <a:ext cx="530819" cy="6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ED1CFB54-2F52-825A-1F91-C1375D98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870" y="3168524"/>
            <a:ext cx="708630" cy="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DE2F51-6CA4-3CE8-F6AC-6FFAB78F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 </a:t>
            </a:r>
            <a:r>
              <a:rPr lang="en-US" altLang="ko-KR"/>
              <a:t>Introduction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C3AA2-C51B-5F58-1497-AFBF3A497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서비스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308C7C-0297-F2BD-C020-C39DF3227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671F5A-6EB8-ACC4-2D70-C707C0CB86B3}"/>
              </a:ext>
            </a:extLst>
          </p:cNvPr>
          <p:cNvSpPr/>
          <p:nvPr/>
        </p:nvSpPr>
        <p:spPr>
          <a:xfrm>
            <a:off x="1474467" y="2400653"/>
            <a:ext cx="2063443" cy="3252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14BADB-4FF6-5590-31AC-D0CD1E50BB94}"/>
              </a:ext>
            </a:extLst>
          </p:cNvPr>
          <p:cNvSpPr/>
          <p:nvPr/>
        </p:nvSpPr>
        <p:spPr>
          <a:xfrm>
            <a:off x="4184191" y="2400653"/>
            <a:ext cx="2063443" cy="3252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69502F-C614-432B-055D-ACA266F18FD9}"/>
              </a:ext>
            </a:extLst>
          </p:cNvPr>
          <p:cNvSpPr/>
          <p:nvPr/>
        </p:nvSpPr>
        <p:spPr>
          <a:xfrm>
            <a:off x="6864096" y="2400652"/>
            <a:ext cx="2115007" cy="3252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3E50D475-523E-902C-B1F6-90F1CBA8BD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767" y="4583129"/>
            <a:ext cx="310404" cy="310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712639-BA09-D4D0-92ED-095C958E5ADA}"/>
              </a:ext>
            </a:extLst>
          </p:cNvPr>
          <p:cNvSpPr txBox="1"/>
          <p:nvPr/>
        </p:nvSpPr>
        <p:spPr>
          <a:xfrm>
            <a:off x="9742830" y="431775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온습도 센서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61483-637E-90B6-7CAC-3A68AC9D7D07}"/>
              </a:ext>
            </a:extLst>
          </p:cNvPr>
          <p:cNvSpPr txBox="1"/>
          <p:nvPr/>
        </p:nvSpPr>
        <p:spPr>
          <a:xfrm>
            <a:off x="10029313" y="20015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센서 모듈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7667E1-3D4E-7134-5785-C3483B192474}"/>
              </a:ext>
            </a:extLst>
          </p:cNvPr>
          <p:cNvSpPr txBox="1"/>
          <p:nvPr/>
        </p:nvSpPr>
        <p:spPr>
          <a:xfrm>
            <a:off x="7102609" y="200156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모듈 관리 서버</a:t>
            </a:r>
          </a:p>
        </p:txBody>
      </p:sp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65EE71CB-476E-A780-285C-F0366D827E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055" y="4580349"/>
            <a:ext cx="310404" cy="3104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3D5A93-4F6E-052C-3BA1-BD0B4F69068F}"/>
              </a:ext>
            </a:extLst>
          </p:cNvPr>
          <p:cNvSpPr txBox="1"/>
          <p:nvPr/>
        </p:nvSpPr>
        <p:spPr>
          <a:xfrm>
            <a:off x="10724701" y="4314974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가스 센서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2D75B-3AA1-C451-8BBD-F8579661AD64}"/>
              </a:ext>
            </a:extLst>
          </p:cNvPr>
          <p:cNvSpPr txBox="1"/>
          <p:nvPr/>
        </p:nvSpPr>
        <p:spPr>
          <a:xfrm>
            <a:off x="10261948" y="4959052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스피커 모듈</a:t>
            </a:r>
          </a:p>
        </p:txBody>
      </p:sp>
      <p:pic>
        <p:nvPicPr>
          <p:cNvPr id="19" name="그래픽 18" descr="거래량 단색으로 채워진">
            <a:extLst>
              <a:ext uri="{FF2B5EF4-FFF2-40B4-BE49-F238E27FC236}">
                <a16:creationId xmlns:a16="http://schemas.microsoft.com/office/drawing/2014/main" id="{6FF7A159-F993-3CBA-4086-7ACAE083B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8695" y="5160128"/>
            <a:ext cx="424360" cy="424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AE8E10-F8C2-F4D6-D48D-15C2F7A50AED}"/>
              </a:ext>
            </a:extLst>
          </p:cNvPr>
          <p:cNvSpPr txBox="1"/>
          <p:nvPr/>
        </p:nvSpPr>
        <p:spPr>
          <a:xfrm>
            <a:off x="1721358" y="20102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애플리케이션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C0377-EF5F-4319-AA76-A8534716EA96}"/>
              </a:ext>
            </a:extLst>
          </p:cNvPr>
          <p:cNvSpPr txBox="1"/>
          <p:nvPr/>
        </p:nvSpPr>
        <p:spPr>
          <a:xfrm>
            <a:off x="4159372" y="202193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데이터베이스 서버</a:t>
            </a:r>
            <a:endParaRPr lang="en-US" altLang="ko-KR" b="1"/>
          </a:p>
        </p:txBody>
      </p:sp>
      <p:pic>
        <p:nvPicPr>
          <p:cNvPr id="22" name="Graphic 90">
            <a:extLst>
              <a:ext uri="{FF2B5EF4-FFF2-40B4-BE49-F238E27FC236}">
                <a16:creationId xmlns:a16="http://schemas.microsoft.com/office/drawing/2014/main" id="{2ECE9061-351F-AEA9-1148-D25CA54C3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8423" y="3537036"/>
            <a:ext cx="630214" cy="65416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A7AA0531-CE5C-3E31-301A-C8B4E5C4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7" y="2984962"/>
            <a:ext cx="1168102" cy="11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43D9C7-3D3A-D4BB-D593-57C057C6E8EF}"/>
              </a:ext>
            </a:extLst>
          </p:cNvPr>
          <p:cNvSpPr txBox="1"/>
          <p:nvPr/>
        </p:nvSpPr>
        <p:spPr>
          <a:xfrm>
            <a:off x="6864097" y="4583129"/>
            <a:ext cx="2042546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1100"/>
            </a:lvl1pPr>
          </a:lstStyle>
          <a:p>
            <a:r>
              <a:rPr lang="en-US" altLang="ko-KR"/>
              <a:t>- </a:t>
            </a:r>
            <a:r>
              <a:rPr lang="ko-KR" altLang="en-US"/>
              <a:t>센서 모듈 별 데이터 수집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화재 감지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스피커 모듈 동작 신호 발송</a:t>
            </a:r>
            <a:endParaRPr lang="en-US" altLang="ko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A0F759-80CF-0AE2-6244-EEE1FDCD5C77}"/>
              </a:ext>
            </a:extLst>
          </p:cNvPr>
          <p:cNvSpPr txBox="1"/>
          <p:nvPr/>
        </p:nvSpPr>
        <p:spPr>
          <a:xfrm>
            <a:off x="4428089" y="4600454"/>
            <a:ext cx="1617751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1100"/>
            </a:lvl1pPr>
          </a:lstStyle>
          <a:p>
            <a:r>
              <a:rPr lang="en-US" altLang="ko-KR"/>
              <a:t>- </a:t>
            </a:r>
            <a:r>
              <a:rPr lang="ko-KR" altLang="en-US"/>
              <a:t>수신받은 데이터 저장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요청받은 데이터 전송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평면도 이미지 처리</a:t>
            </a:r>
            <a:endParaRPr lang="en-US" altLang="ko-K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85B80C-54B6-E537-6B41-015DC9E15909}"/>
              </a:ext>
            </a:extLst>
          </p:cNvPr>
          <p:cNvSpPr txBox="1"/>
          <p:nvPr/>
        </p:nvSpPr>
        <p:spPr>
          <a:xfrm>
            <a:off x="1594653" y="4568527"/>
            <a:ext cx="1823070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100"/>
            </a:lvl1pPr>
          </a:lstStyle>
          <a:p>
            <a:r>
              <a:rPr lang="en-US" altLang="ko-KR"/>
              <a:t>- </a:t>
            </a:r>
            <a:r>
              <a:rPr lang="ko-KR" altLang="en-US"/>
              <a:t>센서 설치 및 초기 설정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실시간 데이터</a:t>
            </a:r>
            <a:r>
              <a:rPr lang="en-US" altLang="ko-KR"/>
              <a:t> </a:t>
            </a:r>
            <a:r>
              <a:rPr lang="ko-KR" altLang="en-US"/>
              <a:t>모니터링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평면도 이미지</a:t>
            </a:r>
            <a:r>
              <a:rPr lang="en-US" altLang="ko-KR"/>
              <a:t> </a:t>
            </a:r>
            <a:r>
              <a:rPr lang="ko-KR" altLang="en-US"/>
              <a:t>전송</a:t>
            </a:r>
            <a:endParaRPr lang="en-US" altLang="ko-KR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CDDAF962-6E7D-3344-B6F4-D147A3B02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07" y="2972711"/>
            <a:ext cx="878884" cy="11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0C286092-137C-1D00-9438-2F2C75753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607" y="3012900"/>
            <a:ext cx="865015" cy="11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48137623-69E1-604F-A25D-7E8F07C58950}"/>
              </a:ext>
            </a:extLst>
          </p:cNvPr>
          <p:cNvSpPr/>
          <p:nvPr/>
        </p:nvSpPr>
        <p:spPr>
          <a:xfrm>
            <a:off x="5989220" y="3681571"/>
            <a:ext cx="1038937" cy="884338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왼쪽/오른쪽 38">
            <a:extLst>
              <a:ext uri="{FF2B5EF4-FFF2-40B4-BE49-F238E27FC236}">
                <a16:creationId xmlns:a16="http://schemas.microsoft.com/office/drawing/2014/main" id="{9F05F545-8772-DD68-D581-C59F83B0E6B1}"/>
              </a:ext>
            </a:extLst>
          </p:cNvPr>
          <p:cNvSpPr/>
          <p:nvPr/>
        </p:nvSpPr>
        <p:spPr>
          <a:xfrm>
            <a:off x="3263644" y="3709282"/>
            <a:ext cx="1179978" cy="860692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AD089B-155F-6D45-71AD-C2751300AD73}"/>
              </a:ext>
            </a:extLst>
          </p:cNvPr>
          <p:cNvSpPr txBox="1"/>
          <p:nvPr/>
        </p:nvSpPr>
        <p:spPr>
          <a:xfrm>
            <a:off x="8267504" y="1407765"/>
            <a:ext cx="2106667" cy="46166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400" b="1"/>
              <a:t>내부 네트워크</a:t>
            </a:r>
          </a:p>
        </p:txBody>
      </p:sp>
      <p:sp>
        <p:nvSpPr>
          <p:cNvPr id="42" name="화살표: 왼쪽/오른쪽 41">
            <a:extLst>
              <a:ext uri="{FF2B5EF4-FFF2-40B4-BE49-F238E27FC236}">
                <a16:creationId xmlns:a16="http://schemas.microsoft.com/office/drawing/2014/main" id="{0988A910-9E48-50BE-CE2E-EF6995D05D0C}"/>
              </a:ext>
            </a:extLst>
          </p:cNvPr>
          <p:cNvSpPr/>
          <p:nvPr/>
        </p:nvSpPr>
        <p:spPr>
          <a:xfrm>
            <a:off x="8652185" y="3709282"/>
            <a:ext cx="1179978" cy="860692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EB4B35-B9A9-E0A9-AEE1-ADDAE285A63A}"/>
              </a:ext>
            </a:extLst>
          </p:cNvPr>
          <p:cNvSpPr txBox="1"/>
          <p:nvPr/>
        </p:nvSpPr>
        <p:spPr>
          <a:xfrm>
            <a:off x="4819221" y="178052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/>
              <a:t>학과 서버</a:t>
            </a:r>
          </a:p>
        </p:txBody>
      </p:sp>
      <p:pic>
        <p:nvPicPr>
          <p:cNvPr id="45" name="그림 44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16BCB6EC-B8A0-DCFB-0299-6E4E0C9AA9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789600" y="2613449"/>
            <a:ext cx="863403" cy="863403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D71AFF29-D7DD-E487-C4B6-0E14F5C0E134}"/>
              </a:ext>
            </a:extLst>
          </p:cNvPr>
          <p:cNvGrpSpPr/>
          <p:nvPr/>
        </p:nvGrpSpPr>
        <p:grpSpPr>
          <a:xfrm>
            <a:off x="558255" y="2901245"/>
            <a:ext cx="743084" cy="1055510"/>
            <a:chOff x="107534" y="616234"/>
            <a:chExt cx="1194831" cy="163506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8ABBBF-9520-A9E6-56DE-D1059ECBCE90}"/>
                </a:ext>
              </a:extLst>
            </p:cNvPr>
            <p:cNvSpPr txBox="1"/>
            <p:nvPr/>
          </p:nvSpPr>
          <p:spPr>
            <a:xfrm>
              <a:off x="175471" y="1822206"/>
              <a:ext cx="1058957" cy="42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관리자</a:t>
              </a:r>
              <a:endParaRPr lang="ko-KR" altLang="en-US" sz="1200" dirty="0"/>
            </a:p>
          </p:txBody>
        </p:sp>
        <p:pic>
          <p:nvPicPr>
            <p:cNvPr id="52" name="Graphic 39">
              <a:extLst>
                <a:ext uri="{FF2B5EF4-FFF2-40B4-BE49-F238E27FC236}">
                  <a16:creationId xmlns:a16="http://schemas.microsoft.com/office/drawing/2014/main" id="{DDFD951A-B5E0-5BF0-DD47-9B04DF2A9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7534" y="616234"/>
              <a:ext cx="1194831" cy="1194831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88BDF43-3CA4-8804-C357-53F8D0AE31F9}"/>
              </a:ext>
            </a:extLst>
          </p:cNvPr>
          <p:cNvGrpSpPr/>
          <p:nvPr/>
        </p:nvGrpSpPr>
        <p:grpSpPr>
          <a:xfrm>
            <a:off x="545417" y="4142184"/>
            <a:ext cx="743084" cy="1055510"/>
            <a:chOff x="107534" y="616234"/>
            <a:chExt cx="1194831" cy="163506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A30858-6F85-8701-9C6B-5ADCD056DC29}"/>
                </a:ext>
              </a:extLst>
            </p:cNvPr>
            <p:cNvSpPr txBox="1"/>
            <p:nvPr/>
          </p:nvSpPr>
          <p:spPr>
            <a:xfrm>
              <a:off x="175471" y="1822206"/>
              <a:ext cx="1058957" cy="42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사용자</a:t>
              </a:r>
              <a:endParaRPr lang="ko-KR" altLang="en-US" sz="1200" dirty="0"/>
            </a:p>
          </p:txBody>
        </p:sp>
        <p:pic>
          <p:nvPicPr>
            <p:cNvPr id="55" name="Graphic 39">
              <a:extLst>
                <a:ext uri="{FF2B5EF4-FFF2-40B4-BE49-F238E27FC236}">
                  <a16:creationId xmlns:a16="http://schemas.microsoft.com/office/drawing/2014/main" id="{AFF2BB23-B9F4-B9BA-B61A-C2877C8A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7534" y="616234"/>
              <a:ext cx="1194831" cy="11948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1C685B-FC94-F11B-A22D-7FC84A9D2C37}"/>
              </a:ext>
            </a:extLst>
          </p:cNvPr>
          <p:cNvSpPr txBox="1"/>
          <p:nvPr/>
        </p:nvSpPr>
        <p:spPr>
          <a:xfrm>
            <a:off x="7526596" y="17805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/>
              <a:t>수신기</a:t>
            </a:r>
          </a:p>
        </p:txBody>
      </p:sp>
    </p:spTree>
    <p:extLst>
      <p:ext uri="{BB962C8B-B14F-4D97-AF65-F5344CB8AC3E}">
        <p14:creationId xmlns:p14="http://schemas.microsoft.com/office/powerpoint/2010/main" val="406786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B881B-B239-8B72-9F10-9F4F085F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목차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585B1-4024-103B-E538-3D3D1598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ko-KR" altLang="en-US" sz="2800">
                <a:solidFill>
                  <a:schemeClr val="bg1">
                    <a:lumMod val="75000"/>
                  </a:schemeClr>
                </a:solidFill>
              </a:rPr>
              <a:t>동기 </a:t>
            </a:r>
            <a:r>
              <a:rPr kumimoji="1" lang="en-US" altLang="ko-KR" sz="2800" i="1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800">
                <a:solidFill>
                  <a:schemeClr val="bg1">
                    <a:lumMod val="75000"/>
                  </a:schemeClr>
                </a:solidFill>
              </a:rPr>
              <a:t>개요 </a:t>
            </a:r>
            <a:r>
              <a:rPr kumimoji="1" lang="en-US" altLang="ko-KR" sz="2800" i="1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800" b="1"/>
              <a:t>주요 서비스</a:t>
            </a:r>
            <a:r>
              <a:rPr kumimoji="1" lang="ko-KR" altLang="en-US" sz="2800"/>
              <a:t> </a:t>
            </a:r>
            <a:r>
              <a:rPr kumimoji="1" lang="en-US" altLang="ko-KR" sz="2800" i="1"/>
              <a:t>Main Services</a:t>
            </a:r>
          </a:p>
          <a:p>
            <a:pPr lvl="1"/>
            <a:r>
              <a:rPr kumimoji="1" lang="ko-KR" altLang="en-US" sz="2400" b="1"/>
              <a:t>감지기 설치 및 등록</a:t>
            </a:r>
            <a:r>
              <a:rPr kumimoji="1" lang="ko-KR" altLang="en-US" sz="2400"/>
              <a:t> </a:t>
            </a:r>
            <a:r>
              <a:rPr kumimoji="1" lang="en-US" altLang="ko-KR" sz="2400" i="1"/>
              <a:t>Initialization</a:t>
            </a:r>
          </a:p>
          <a:p>
            <a:pPr lvl="1"/>
            <a:r>
              <a:rPr kumimoji="1" lang="ko-KR" altLang="en-US" sz="2400" b="1"/>
              <a:t>화재 감지</a:t>
            </a:r>
            <a:r>
              <a:rPr kumimoji="1" lang="ko-KR" altLang="en-US" sz="2400"/>
              <a:t>  </a:t>
            </a:r>
            <a:r>
              <a:rPr kumimoji="1" lang="en-US" altLang="ko-KR" sz="2400" i="1"/>
              <a:t>Detection</a:t>
            </a:r>
          </a:p>
          <a:p>
            <a:pPr lvl="1"/>
            <a:r>
              <a:rPr kumimoji="1" lang="ko-KR" altLang="en-US" sz="2400" b="1"/>
              <a:t>화재 상황 모니터링</a:t>
            </a:r>
            <a:r>
              <a:rPr kumimoji="1" lang="ko-KR" altLang="en-US" sz="2400"/>
              <a:t> </a:t>
            </a:r>
            <a:r>
              <a:rPr kumimoji="1" lang="en-US" altLang="ko-KR" sz="2400" i="1"/>
              <a:t>Monitoring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ko-KR"/>
          </a:p>
          <a:p>
            <a:pPr marL="457200" indent="-457200">
              <a:buFont typeface="+mj-lt"/>
              <a:buAutoNum type="arabicPeriod"/>
            </a:pPr>
            <a:endParaRPr kumimoji="1" lang="en-US" altLang="ko-KR"/>
          </a:p>
          <a:p>
            <a:pPr marL="457200" indent="-457200">
              <a:buFont typeface="+mj-lt"/>
              <a:buAutoNum type="arabicPeriod"/>
            </a:pPr>
            <a:endParaRPr kumimoji="1" lang="en-US" altLang="ko-KR"/>
          </a:p>
          <a:p>
            <a:pPr marL="457200" indent="-457200">
              <a:buFont typeface="+mj-lt"/>
              <a:buAutoNum type="arabicPeriod"/>
            </a:pPr>
            <a:endParaRPr kumimoji="1" lang="en-US" altLang="ko-KR"/>
          </a:p>
          <a:p>
            <a:pPr marL="457200" indent="-457200">
              <a:buFont typeface="+mj-lt"/>
              <a:buAutoNum type="arabicPeriod"/>
            </a:pPr>
            <a:endParaRPr kumimoji="1"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9995F-6D9B-4830-890E-626F88AC4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12" name="그림 11" descr="원이(가) 표시된 사진&#10;&#10;자동 생성된 설명">
            <a:extLst>
              <a:ext uri="{FF2B5EF4-FFF2-40B4-BE49-F238E27FC236}">
                <a16:creationId xmlns:a16="http://schemas.microsoft.com/office/drawing/2014/main" id="{77AA7088-CA30-EAE3-EACE-E9AF86950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45299" y="824304"/>
            <a:ext cx="5575301" cy="55753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A064CA-B0AC-121F-D928-10D5F15933B4}"/>
              </a:ext>
            </a:extLst>
          </p:cNvPr>
          <p:cNvSpPr txBox="1"/>
          <p:nvPr/>
        </p:nvSpPr>
        <p:spPr>
          <a:xfrm>
            <a:off x="2817000" y="70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4" tooltip="https://blogs.ubc.ca/communicatingscience2018w111/2018/11/12/smoke-alarms-could-be-made-much-more-effective-by-using-a-mothers-voice/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5" tooltip="https://creativecommons.org/licenses/by-nc-nd/3.0/"/>
              </a:rPr>
              <a:t>CC BY-NC-ND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CBA5F-8D9D-352B-5EE1-3260AFFC3092}"/>
              </a:ext>
            </a:extLst>
          </p:cNvPr>
          <p:cNvSpPr txBox="1"/>
          <p:nvPr/>
        </p:nvSpPr>
        <p:spPr>
          <a:xfrm>
            <a:off x="10004049" y="5835586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차동식 스포트형 감지기</a:t>
            </a:r>
            <a:endParaRPr lang="en-US" altLang="ko-KR" sz="1400"/>
          </a:p>
          <a:p>
            <a:pPr algn="ctr"/>
            <a:r>
              <a:rPr lang="en-US" altLang="ko-KR" sz="1400"/>
              <a:t>R-REM-LTH-LTD-1102A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1515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C58FD-9D3A-A3FA-68D5-1659FC18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감지기 설치 및 등록  </a:t>
            </a:r>
            <a:r>
              <a:rPr lang="en-US" altLang="ko-KR"/>
              <a:t>Initalization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8252A-0EE0-A728-289D-A0CEBBE4A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/>
              <a:t>관리자는 설치 기준에 따라 각 구획된 실에 감지 범위에 따라 </a:t>
            </a:r>
            <a:r>
              <a:rPr lang="ko-KR" altLang="en-US" b="1"/>
              <a:t>센서 모듈을 </a:t>
            </a:r>
            <a:r>
              <a:rPr lang="ko-KR" altLang="en-US" b="1">
                <a:solidFill>
                  <a:schemeClr val="accent5"/>
                </a:solidFill>
              </a:rPr>
              <a:t>설치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상용 차동식 감지기의 감지 범위는 </a:t>
            </a:r>
            <a:r>
              <a:rPr lang="en-US" altLang="ko-KR"/>
              <a:t>25~40m</a:t>
            </a:r>
            <a:r>
              <a:rPr lang="en-US" altLang="ko-KR" baseline="30000"/>
              <a:t>2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0E83F-06D7-F46A-9AAB-B5FEAE81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 descr="직사각형, 스크린샷, 사각형, 평면도이(가) 표시된 사진&#10;&#10;자동 생성된 설명">
            <a:extLst>
              <a:ext uri="{FF2B5EF4-FFF2-40B4-BE49-F238E27FC236}">
                <a16:creationId xmlns:a16="http://schemas.microsoft.com/office/drawing/2014/main" id="{E0DEAC33-37E3-2FA0-9CC7-913D1FAAC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4744" r="11198" b="12205"/>
          <a:stretch/>
        </p:blipFill>
        <p:spPr>
          <a:xfrm>
            <a:off x="6164205" y="1942185"/>
            <a:ext cx="5556168" cy="44565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82C39F-2C0B-CB15-ACDC-98BEA2763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015" y="2206780"/>
            <a:ext cx="3903325" cy="392732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E45F56B-8A47-9D82-D5AD-647587566D6A}"/>
              </a:ext>
            </a:extLst>
          </p:cNvPr>
          <p:cNvSpPr/>
          <p:nvPr/>
        </p:nvSpPr>
        <p:spPr>
          <a:xfrm>
            <a:off x="9701560" y="2998309"/>
            <a:ext cx="501805" cy="501805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2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A402F7-4EF2-DC29-D3CC-30A482E48381}"/>
              </a:ext>
            </a:extLst>
          </p:cNvPr>
          <p:cNvSpPr/>
          <p:nvPr/>
        </p:nvSpPr>
        <p:spPr>
          <a:xfrm>
            <a:off x="7754786" y="2747406"/>
            <a:ext cx="501805" cy="501805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466BF46-E4DD-9E6C-72C6-5A8EE77EB5B6}"/>
              </a:ext>
            </a:extLst>
          </p:cNvPr>
          <p:cNvSpPr/>
          <p:nvPr/>
        </p:nvSpPr>
        <p:spPr>
          <a:xfrm>
            <a:off x="8263378" y="3829074"/>
            <a:ext cx="501805" cy="501805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3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5F49BFD-37DD-0BEB-CEE8-94D13D97D587}"/>
              </a:ext>
            </a:extLst>
          </p:cNvPr>
          <p:cNvSpPr/>
          <p:nvPr/>
        </p:nvSpPr>
        <p:spPr>
          <a:xfrm>
            <a:off x="7225427" y="4899591"/>
            <a:ext cx="501805" cy="501805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5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11B764D-447F-480C-2FFD-8E68A82F83DB}"/>
              </a:ext>
            </a:extLst>
          </p:cNvPr>
          <p:cNvSpPr/>
          <p:nvPr/>
        </p:nvSpPr>
        <p:spPr>
          <a:xfrm>
            <a:off x="9650815" y="4839492"/>
            <a:ext cx="501805" cy="501805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6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F71415C-36DD-17D6-FA05-6225118C6FAC}"/>
              </a:ext>
            </a:extLst>
          </p:cNvPr>
          <p:cNvSpPr/>
          <p:nvPr/>
        </p:nvSpPr>
        <p:spPr>
          <a:xfrm>
            <a:off x="10657244" y="3919536"/>
            <a:ext cx="501805" cy="501805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4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7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C58FD-9D3A-A3FA-68D5-1659FC18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감지기 설치 및 등록  </a:t>
            </a:r>
            <a:r>
              <a:rPr lang="en-US" altLang="ko-KR"/>
              <a:t>Initalization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8252A-0EE0-A728-289D-A0CEBBE4A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2.   </a:t>
            </a:r>
            <a:r>
              <a:rPr lang="ko-KR" altLang="en-US"/>
              <a:t>관리자는 도면도 등록 페이지를 통해 </a:t>
            </a:r>
            <a:r>
              <a:rPr lang="ko-KR" altLang="en-US" b="1"/>
              <a:t>평면도를 서버에 </a:t>
            </a:r>
            <a:r>
              <a:rPr lang="ko-KR" altLang="en-US" b="1">
                <a:solidFill>
                  <a:schemeClr val="accent5"/>
                </a:solidFill>
              </a:rPr>
              <a:t>업로드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0E83F-06D7-F46A-9AAB-B5FEAE81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 descr="직사각형, 스크린샷, 사각형, 평면도이(가) 표시된 사진&#10;&#10;자동 생성된 설명">
            <a:extLst>
              <a:ext uri="{FF2B5EF4-FFF2-40B4-BE49-F238E27FC236}">
                <a16:creationId xmlns:a16="http://schemas.microsoft.com/office/drawing/2014/main" id="{E0DEAC33-37E3-2FA0-9CC7-913D1FAAC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4744" r="11198" b="12205"/>
          <a:stretch/>
        </p:blipFill>
        <p:spPr>
          <a:xfrm>
            <a:off x="3296799" y="1941110"/>
            <a:ext cx="5556168" cy="44565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D0764B-34BA-CC79-0197-FCA9C12A8ECA}"/>
              </a:ext>
            </a:extLst>
          </p:cNvPr>
          <p:cNvSpPr/>
          <p:nvPr/>
        </p:nvSpPr>
        <p:spPr>
          <a:xfrm>
            <a:off x="9875140" y="2562312"/>
            <a:ext cx="2063443" cy="3252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DA7A46-A36B-5670-2194-19F6466ACEF0}"/>
              </a:ext>
            </a:extLst>
          </p:cNvPr>
          <p:cNvSpPr txBox="1"/>
          <p:nvPr/>
        </p:nvSpPr>
        <p:spPr>
          <a:xfrm>
            <a:off x="9850321" y="2183597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데이터베이스 서버</a:t>
            </a:r>
            <a:endParaRPr lang="en-US" altLang="ko-KR" b="1"/>
          </a:p>
        </p:txBody>
      </p:sp>
      <p:pic>
        <p:nvPicPr>
          <p:cNvPr id="16" name="Graphic 90">
            <a:extLst>
              <a:ext uri="{FF2B5EF4-FFF2-40B4-BE49-F238E27FC236}">
                <a16:creationId xmlns:a16="http://schemas.microsoft.com/office/drawing/2014/main" id="{EA0E105D-E7DD-0BEB-474E-79E42A2F2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372" y="3698695"/>
            <a:ext cx="630214" cy="6541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C3C7B1-140C-5C98-E604-CB2959391D9B}"/>
              </a:ext>
            </a:extLst>
          </p:cNvPr>
          <p:cNvSpPr txBox="1"/>
          <p:nvPr/>
        </p:nvSpPr>
        <p:spPr>
          <a:xfrm>
            <a:off x="10119038" y="4762113"/>
            <a:ext cx="1617751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1100"/>
            </a:lvl1pPr>
          </a:lstStyle>
          <a:p>
            <a:r>
              <a:rPr lang="en-US" altLang="ko-KR"/>
              <a:t>- </a:t>
            </a:r>
            <a:r>
              <a:rPr lang="ko-KR" altLang="en-US"/>
              <a:t>수신받은 데이터 저장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요청받은 데이터 전송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평면도 이미지 처리</a:t>
            </a:r>
            <a:endParaRPr lang="en-US" altLang="ko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4B7CD7-F6F7-DEE2-0190-840F50EC6325}"/>
              </a:ext>
            </a:extLst>
          </p:cNvPr>
          <p:cNvSpPr txBox="1"/>
          <p:nvPr/>
        </p:nvSpPr>
        <p:spPr>
          <a:xfrm>
            <a:off x="10510170" y="1942185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/>
              <a:t>학과 서버</a:t>
            </a:r>
          </a:p>
        </p:txBody>
      </p:sp>
      <p:pic>
        <p:nvPicPr>
          <p:cNvPr id="19" name="그림 18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10AFBD3-F343-33D0-8586-FFBAF7556D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80549" y="2775108"/>
            <a:ext cx="863403" cy="863403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38511D2-8819-3771-087E-8DC2E632B362}"/>
              </a:ext>
            </a:extLst>
          </p:cNvPr>
          <p:cNvSpPr/>
          <p:nvPr/>
        </p:nvSpPr>
        <p:spPr>
          <a:xfrm>
            <a:off x="8930024" y="3698695"/>
            <a:ext cx="1122918" cy="65416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API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4A630-EC30-C9FF-A5F0-8639F239C83E}"/>
              </a:ext>
            </a:extLst>
          </p:cNvPr>
          <p:cNvSpPr txBox="1"/>
          <p:nvPr/>
        </p:nvSpPr>
        <p:spPr>
          <a:xfrm>
            <a:off x="9746927" y="5815047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/>
              <a:t>images/floor_plan.png</a:t>
            </a:r>
            <a:endParaRPr lang="ko-KR" altLang="en-US" i="1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CFBF2FC-6EBF-2FF2-25D4-9FE221E871C6}"/>
              </a:ext>
            </a:extLst>
          </p:cNvPr>
          <p:cNvSpPr/>
          <p:nvPr/>
        </p:nvSpPr>
        <p:spPr>
          <a:xfrm>
            <a:off x="664354" y="1603131"/>
            <a:ext cx="2262764" cy="4794488"/>
          </a:xfrm>
          <a:prstGeom prst="roundRect">
            <a:avLst>
              <a:gd name="adj" fmla="val 8822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041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1562</Words>
  <Application>Microsoft Office PowerPoint</Application>
  <PresentationFormat>와이드스크린</PresentationFormat>
  <Paragraphs>351</Paragraphs>
  <Slides>26</Slides>
  <Notes>22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lato</vt:lpstr>
      <vt:lpstr>맑은 고딕</vt:lpstr>
      <vt:lpstr>roboto</vt:lpstr>
      <vt:lpstr>Arial</vt:lpstr>
      <vt:lpstr>Wingdings</vt:lpstr>
      <vt:lpstr>Office 테마</vt:lpstr>
      <vt:lpstr>PowerPoint 프레젠테이션</vt:lpstr>
      <vt:lpstr>목차</vt:lpstr>
      <vt:lpstr>동기 Motivation</vt:lpstr>
      <vt:lpstr>동기 Motivation</vt:lpstr>
      <vt:lpstr>동기 Motivation</vt:lpstr>
      <vt:lpstr>개요 Introduction</vt:lpstr>
      <vt:lpstr>목차</vt:lpstr>
      <vt:lpstr>감지기 설치 및 등록  Initalization</vt:lpstr>
      <vt:lpstr>감지기 설치 및 등록  Initalization</vt:lpstr>
      <vt:lpstr>감지기 설치 및 등록  Initalization</vt:lpstr>
      <vt:lpstr>감지기 설치 및 등록  Initalization</vt:lpstr>
      <vt:lpstr>감지기 설치 및 등록  Initalization</vt:lpstr>
      <vt:lpstr>감지기 설치 및 등록  Initalization</vt:lpstr>
      <vt:lpstr>감지기 설치 및 등록  Initalization</vt:lpstr>
      <vt:lpstr>감지기 설치 및 등록  Initalization</vt:lpstr>
      <vt:lpstr>감지기 설치 및 등록  Initalization</vt:lpstr>
      <vt:lpstr>감지기 설치 및 등록  Initalization</vt:lpstr>
      <vt:lpstr>화재 감지 Detection</vt:lpstr>
      <vt:lpstr>화재 감지 Detection</vt:lpstr>
      <vt:lpstr>화재 감지 Detection</vt:lpstr>
      <vt:lpstr>화재 모니터링 Monitoring</vt:lpstr>
      <vt:lpstr>화재 모니터링 Monitoring</vt:lpstr>
      <vt:lpstr>화재 모니터링 Monitoring</vt:lpstr>
      <vt:lpstr>한계점 및 향후 방향 Limitation &amp; Future Work</vt:lpstr>
      <vt:lpstr>역할 분담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2023-12-18T19:10:38Z</dcterms:modified>
</cp:coreProperties>
</file>